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tags/tag7.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4"/>
  </p:sldMasterIdLst>
  <p:notesMasterIdLst>
    <p:notesMasterId r:id="rId8"/>
  </p:notesMasterIdLst>
  <p:sldIdLst>
    <p:sldId id="280" r:id="rId5"/>
    <p:sldId id="315" r:id="rId6"/>
    <p:sldId id="314" r:id="rId7"/>
  </p:sldIdLst>
  <p:sldSz cx="12801600" cy="9601200" type="A3"/>
  <p:notesSz cx="6797675" cy="9925050"/>
  <p:custDataLst>
    <p:tags r:id="rId9"/>
  </p:custDataLst>
  <p:defaultTextStyle>
    <a:defPPr>
      <a:defRPr lang="en-US"/>
    </a:defPPr>
    <a:lvl1pPr marL="0" algn="l" defTabSz="1279867" rtl="0" eaLnBrk="1" latinLnBrk="0" hangingPunct="1">
      <a:defRPr sz="2500" kern="1200">
        <a:solidFill>
          <a:schemeClr val="tx1"/>
        </a:solidFill>
        <a:latin typeface="+mn-lt"/>
        <a:ea typeface="+mn-ea"/>
        <a:cs typeface="+mn-cs"/>
      </a:defRPr>
    </a:lvl1pPr>
    <a:lvl2pPr marL="639934" algn="l" defTabSz="1279867" rtl="0" eaLnBrk="1" latinLnBrk="0" hangingPunct="1">
      <a:defRPr sz="2500" kern="1200">
        <a:solidFill>
          <a:schemeClr val="tx1"/>
        </a:solidFill>
        <a:latin typeface="+mn-lt"/>
        <a:ea typeface="+mn-ea"/>
        <a:cs typeface="+mn-cs"/>
      </a:defRPr>
    </a:lvl2pPr>
    <a:lvl3pPr marL="1279867" algn="l" defTabSz="1279867" rtl="0" eaLnBrk="1" latinLnBrk="0" hangingPunct="1">
      <a:defRPr sz="2500" kern="1200">
        <a:solidFill>
          <a:schemeClr val="tx1"/>
        </a:solidFill>
        <a:latin typeface="+mn-lt"/>
        <a:ea typeface="+mn-ea"/>
        <a:cs typeface="+mn-cs"/>
      </a:defRPr>
    </a:lvl3pPr>
    <a:lvl4pPr marL="1919801" algn="l" defTabSz="1279867" rtl="0" eaLnBrk="1" latinLnBrk="0" hangingPunct="1">
      <a:defRPr sz="2500" kern="1200">
        <a:solidFill>
          <a:schemeClr val="tx1"/>
        </a:solidFill>
        <a:latin typeface="+mn-lt"/>
        <a:ea typeface="+mn-ea"/>
        <a:cs typeface="+mn-cs"/>
      </a:defRPr>
    </a:lvl4pPr>
    <a:lvl5pPr marL="2559735" algn="l" defTabSz="1279867" rtl="0" eaLnBrk="1" latinLnBrk="0" hangingPunct="1">
      <a:defRPr sz="2500" kern="1200">
        <a:solidFill>
          <a:schemeClr val="tx1"/>
        </a:solidFill>
        <a:latin typeface="+mn-lt"/>
        <a:ea typeface="+mn-ea"/>
        <a:cs typeface="+mn-cs"/>
      </a:defRPr>
    </a:lvl5pPr>
    <a:lvl6pPr marL="3199668" algn="l" defTabSz="1279867" rtl="0" eaLnBrk="1" latinLnBrk="0" hangingPunct="1">
      <a:defRPr sz="2500" kern="1200">
        <a:solidFill>
          <a:schemeClr val="tx1"/>
        </a:solidFill>
        <a:latin typeface="+mn-lt"/>
        <a:ea typeface="+mn-ea"/>
        <a:cs typeface="+mn-cs"/>
      </a:defRPr>
    </a:lvl6pPr>
    <a:lvl7pPr marL="3839602" algn="l" defTabSz="1279867" rtl="0" eaLnBrk="1" latinLnBrk="0" hangingPunct="1">
      <a:defRPr sz="2500" kern="1200">
        <a:solidFill>
          <a:schemeClr val="tx1"/>
        </a:solidFill>
        <a:latin typeface="+mn-lt"/>
        <a:ea typeface="+mn-ea"/>
        <a:cs typeface="+mn-cs"/>
      </a:defRPr>
    </a:lvl7pPr>
    <a:lvl8pPr marL="4479536" algn="l" defTabSz="1279867" rtl="0" eaLnBrk="1" latinLnBrk="0" hangingPunct="1">
      <a:defRPr sz="2500" kern="1200">
        <a:solidFill>
          <a:schemeClr val="tx1"/>
        </a:solidFill>
        <a:latin typeface="+mn-lt"/>
        <a:ea typeface="+mn-ea"/>
        <a:cs typeface="+mn-cs"/>
      </a:defRPr>
    </a:lvl8pPr>
    <a:lvl9pPr marL="5119470" algn="l" defTabSz="1279867" rtl="0" eaLnBrk="1" latinLnBrk="0" hangingPunct="1">
      <a:defRPr sz="25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p15:clr>
            <a:srgbClr val="A4A3A4"/>
          </p15:clr>
        </p15:guide>
        <p15:guide id="3" orient="horz" pos="10368">
          <p15:clr>
            <a:srgbClr val="A4A3A4"/>
          </p15:clr>
        </p15:guide>
        <p15:guide id="4" pos="13824">
          <p15:clr>
            <a:srgbClr val="A4A3A4"/>
          </p15:clr>
        </p15:guide>
        <p15:guide id="5" orient="horz" pos="630">
          <p15:clr>
            <a:srgbClr val="A4A3A4"/>
          </p15:clr>
        </p15:guide>
        <p15:guide id="6" orient="horz" pos="3048" userDrawn="1">
          <p15:clr>
            <a:srgbClr val="A4A3A4"/>
          </p15:clr>
        </p15:guide>
        <p15:guide id="7" pos="840">
          <p15:clr>
            <a:srgbClr val="A4A3A4"/>
          </p15:clr>
        </p15:guide>
        <p15:guide id="8" pos="4032">
          <p15:clr>
            <a:srgbClr val="A4A3A4"/>
          </p15:clr>
        </p15:guide>
        <p15:guide id="9" pos="413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4D17" initials="R" lastIdx="2" clrIdx="0"/>
  <p:cmAuthor id="1" name="Leah List" initials="LL" lastIdx="5" clrIdx="1"/>
  <p:cmAuthor id="2" name="Ivdity Chikovani" initials="IC" lastIdx="10" clrIdx="2"/>
  <p:cmAuthor id="3" name="Miloud KADDAR" initials="MK" lastIdx="18" clrIdx="3"/>
  <p:cmAuthor id="4" name="Leah Ewald" initials="LE" lastIdx="24" clrIdx="4"/>
  <p:cmAuthor id="5" name="Grace Chee" initials="GC" lastIdx="29" clrIdx="5">
    <p:extLst>
      <p:ext uri="{19B8F6BF-5375-455C-9EA6-DF929625EA0E}">
        <p15:presenceInfo xmlns:p15="http://schemas.microsoft.com/office/powerpoint/2012/main" userId="S::gchee@r4d.org::de0f33d2-de87-469a-a127-f82da99316ab" providerId="AD"/>
      </p:ext>
    </p:extLst>
  </p:cmAuthor>
  <p:cmAuthor id="6" name="Logan Brenzel" initials="LB" lastIdx="5" clrIdx="6">
    <p:extLst>
      <p:ext uri="{19B8F6BF-5375-455C-9EA6-DF929625EA0E}">
        <p15:presenceInfo xmlns:p15="http://schemas.microsoft.com/office/powerpoint/2012/main" userId="S-1-5-21-1229272821-879983540-682003330-3556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3742"/>
    <a:srgbClr val="4FAED6"/>
    <a:srgbClr val="E47D25"/>
    <a:srgbClr val="CFE3FC"/>
    <a:srgbClr val="A80A4B"/>
    <a:srgbClr val="E5FCBE"/>
    <a:srgbClr val="00A6B6"/>
    <a:srgbClr val="CAEF00"/>
    <a:srgbClr val="00E8FF"/>
    <a:srgbClr val="07E1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DFC924-3D6E-4C3C-97E6-69B6689DA6C0}" v="30" dt="2019-05-22T19:19:14.2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0059" autoAdjust="0"/>
    <p:restoredTop sz="94769" autoAdjust="0"/>
  </p:normalViewPr>
  <p:slideViewPr>
    <p:cSldViewPr snapToGrid="0">
      <p:cViewPr>
        <p:scale>
          <a:sx n="110" d="100"/>
          <a:sy n="110" d="100"/>
        </p:scale>
        <p:origin x="78" y="-678"/>
      </p:cViewPr>
      <p:guideLst>
        <p:guide pos="2880"/>
        <p:guide orient="horz" pos="10368"/>
        <p:guide pos="13824"/>
        <p:guide orient="horz" pos="630"/>
        <p:guide orient="horz" pos="3048"/>
        <p:guide pos="840"/>
        <p:guide pos="4032"/>
        <p:guide pos="41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tags" Target="tags/tag1.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rgbClr val="E47D25"/>
                </a:solidFill>
                <a:latin typeface="+mn-lt"/>
                <a:ea typeface="+mn-ea"/>
                <a:cs typeface="+mn-cs"/>
              </a:defRPr>
            </a:pPr>
            <a:r>
              <a:rPr lang="en-US" dirty="0"/>
              <a:t>Sources of CHE</a:t>
            </a:r>
          </a:p>
        </c:rich>
      </c:tx>
      <c:layout>
        <c:manualLayout>
          <c:xMode val="edge"/>
          <c:yMode val="edge"/>
          <c:x val="0.29233100863389111"/>
          <c:y val="6.7115867353679482E-3"/>
        </c:manualLayout>
      </c:layout>
      <c:overlay val="0"/>
      <c:spPr>
        <a:noFill/>
        <a:ln>
          <a:noFill/>
        </a:ln>
        <a:effectLst/>
      </c:spPr>
      <c:txPr>
        <a:bodyPr rot="0" spcFirstLastPara="1" vertOverflow="ellipsis" vert="horz" wrap="square" anchor="ctr" anchorCtr="1"/>
        <a:lstStyle/>
        <a:p>
          <a:pPr>
            <a:defRPr sz="1000" b="1" i="0" u="none" strike="noStrike" kern="1200" spc="0" baseline="0">
              <a:solidFill>
                <a:srgbClr val="E47D25"/>
              </a:solidFill>
              <a:latin typeface="+mn-lt"/>
              <a:ea typeface="+mn-ea"/>
              <a:cs typeface="+mn-cs"/>
            </a:defRPr>
          </a:pPr>
          <a:endParaRPr lang="en-US"/>
        </a:p>
      </c:txPr>
    </c:title>
    <c:autoTitleDeleted val="0"/>
    <c:plotArea>
      <c:layout/>
      <c:pieChart>
        <c:varyColors val="1"/>
        <c:ser>
          <c:idx val="0"/>
          <c:order val="0"/>
          <c:tx>
            <c:strRef>
              <c:f>Sheet1!$B$1</c:f>
              <c:strCache>
                <c:ptCount val="1"/>
                <c:pt idx="0">
                  <c:v>Sources of THE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A8E-457D-A778-97D0DDB5A0C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807-49A2-8F7C-E8A371E2BBA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3-5A8E-457D-A778-97D0DDB5A0C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2-5A8E-457D-A778-97D0DDB5A0CD}"/>
              </c:ext>
            </c:extLst>
          </c:dPt>
          <c:dPt>
            <c:idx val="4"/>
            <c:bubble3D val="0"/>
            <c:spPr>
              <a:solidFill>
                <a:srgbClr val="4FAED6"/>
              </a:solidFill>
              <a:ln w="19050">
                <a:solidFill>
                  <a:schemeClr val="lt1"/>
                </a:solidFill>
              </a:ln>
              <a:effectLst/>
            </c:spPr>
            <c:extLst>
              <c:ext xmlns:c16="http://schemas.microsoft.com/office/drawing/2014/chart" uri="{C3380CC4-5D6E-409C-BE32-E72D297353CC}">
                <c16:uniqueId val="{00000004-5A8E-457D-A778-97D0DDB5A0CD}"/>
              </c:ext>
            </c:extLst>
          </c:dPt>
          <c:dLbls>
            <c:dLbl>
              <c:idx val="0"/>
              <c:layout>
                <c:manualLayout>
                  <c:x val="5.9414226076429197E-2"/>
                  <c:y val="-0.17725987580922184"/>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5A8E-457D-A778-97D0DDB5A0CD}"/>
                </c:ext>
              </c:extLst>
            </c:dLbl>
            <c:dLbl>
              <c:idx val="1"/>
              <c:layout>
                <c:manualLayout>
                  <c:x val="-0.12359455794670836"/>
                  <c:y val="3.7020314269811165E-2"/>
                </c:manualLayout>
              </c:layout>
              <c:spPr>
                <a:noFill/>
                <a:ln>
                  <a:noFill/>
                </a:ln>
                <a:effectLst/>
              </c:spPr>
              <c:txPr>
                <a:bodyPr rot="0" spcFirstLastPara="1" vertOverflow="ellipsis" vert="horz" wrap="square" lIns="38100" tIns="19050" rIns="38100" bIns="19050" anchor="ctr" anchorCtr="1">
                  <a:no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8544457430549314"/>
                      <c:h val="0.26446695963224903"/>
                    </c:manualLayout>
                  </c15:layout>
                </c:ext>
                <c:ext xmlns:c16="http://schemas.microsoft.com/office/drawing/2014/chart" uri="{C3380CC4-5D6E-409C-BE32-E72D297353CC}">
                  <c16:uniqueId val="{00000003-3807-49A2-8F7C-E8A371E2BBAC}"/>
                </c:ext>
              </c:extLst>
            </c:dLbl>
            <c:dLbl>
              <c:idx val="2"/>
              <c:layout>
                <c:manualLayout>
                  <c:x val="-5.2643891194515201E-2"/>
                  <c:y val="-2.9785704848725062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5A8E-457D-A778-97D0DDB5A0CD}"/>
                </c:ext>
              </c:extLst>
            </c:dLbl>
            <c:dLbl>
              <c:idx val="3"/>
              <c:layout>
                <c:manualLayout>
                  <c:x val="1.8387109888996517E-2"/>
                  <c:y val="5.7064341392522129E-3"/>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2-5A8E-457D-A778-97D0DDB5A0CD}"/>
                </c:ext>
              </c:extLst>
            </c:dLbl>
            <c:dLbl>
              <c:idx val="4"/>
              <c:layout>
                <c:manualLayout>
                  <c:x val="0.14004092940141677"/>
                  <c:y val="3.7875078333910704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4-5A8E-457D-A778-97D0DDB5A0CD}"/>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OOP</c:v>
                </c:pt>
                <c:pt idx="1">
                  <c:v>Gov't</c:v>
                </c:pt>
                <c:pt idx="2">
                  <c:v>External</c:v>
                </c:pt>
                <c:pt idx="3">
                  <c:v>VHI</c:v>
                </c:pt>
                <c:pt idx="4">
                  <c:v>Other private</c:v>
                </c:pt>
              </c:strCache>
            </c:strRef>
          </c:cat>
          <c:val>
            <c:numRef>
              <c:f>Sheet1!$B$2:$B$6</c:f>
              <c:numCache>
                <c:formatCode>0%</c:formatCode>
                <c:ptCount val="5"/>
                <c:pt idx="0">
                  <c:v>0.54700000000000004</c:v>
                </c:pt>
                <c:pt idx="1">
                  <c:v>0.38</c:v>
                </c:pt>
                <c:pt idx="2">
                  <c:v>0.02</c:v>
                </c:pt>
                <c:pt idx="3">
                  <c:v>5.6000000000000001E-2</c:v>
                </c:pt>
                <c:pt idx="4">
                  <c:v>0</c:v>
                </c:pt>
              </c:numCache>
            </c:numRef>
          </c:val>
          <c:extLst>
            <c:ext xmlns:c16="http://schemas.microsoft.com/office/drawing/2014/chart" uri="{C3380CC4-5D6E-409C-BE32-E72D297353CC}">
              <c16:uniqueId val="{00000000-5A8E-457D-A778-97D0DDB5A0CD}"/>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rgbClr val="E47D25"/>
                </a:solidFill>
                <a:latin typeface="+mn-lt"/>
                <a:ea typeface="+mn-ea"/>
                <a:cs typeface="+mn-cs"/>
              </a:defRPr>
            </a:pPr>
            <a:r>
              <a:rPr lang="en-US" sz="1000" b="1" dirty="0">
                <a:solidFill>
                  <a:srgbClr val="E47D25"/>
                </a:solidFill>
              </a:rPr>
              <a:t>Sources of RI Expenditure</a:t>
            </a:r>
          </a:p>
        </c:rich>
      </c:tx>
      <c:layout/>
      <c:overlay val="0"/>
      <c:spPr>
        <a:noFill/>
        <a:ln>
          <a:noFill/>
        </a:ln>
        <a:effectLst/>
      </c:spPr>
      <c:txPr>
        <a:bodyPr rot="0" spcFirstLastPara="1" vertOverflow="ellipsis" vert="horz" wrap="square" anchor="ctr" anchorCtr="1"/>
        <a:lstStyle/>
        <a:p>
          <a:pPr>
            <a:defRPr sz="1000" b="1" i="0" u="none" strike="noStrike" kern="1200" spc="0" baseline="0">
              <a:solidFill>
                <a:srgbClr val="E47D25"/>
              </a:solidFill>
              <a:latin typeface="+mn-lt"/>
              <a:ea typeface="+mn-ea"/>
              <a:cs typeface="+mn-cs"/>
            </a:defRPr>
          </a:pPr>
          <a:endParaRPr lang="en-US"/>
        </a:p>
      </c:txPr>
    </c:title>
    <c:autoTitleDeleted val="0"/>
    <c:plotArea>
      <c:layout/>
      <c:pieChart>
        <c:varyColors val="1"/>
        <c:ser>
          <c:idx val="0"/>
          <c:order val="0"/>
          <c:tx>
            <c:strRef>
              <c:f>Sheet1!$B$1</c:f>
              <c:strCache>
                <c:ptCount val="1"/>
                <c:pt idx="0">
                  <c:v>Sources of RI Expenditure</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9D7-4825-93C0-76CC9127887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4-F9D7-4825-93C0-76CC9127887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3-F9D7-4825-93C0-76CC91278874}"/>
              </c:ext>
            </c:extLst>
          </c:dPt>
          <c:dPt>
            <c:idx val="3"/>
            <c:bubble3D val="0"/>
            <c:spPr>
              <a:solidFill>
                <a:srgbClr val="4FAED6"/>
              </a:solidFill>
              <a:ln w="19050">
                <a:solidFill>
                  <a:schemeClr val="lt1"/>
                </a:solidFill>
              </a:ln>
              <a:effectLst/>
            </c:spPr>
            <c:extLst>
              <c:ext xmlns:c16="http://schemas.microsoft.com/office/drawing/2014/chart" uri="{C3380CC4-5D6E-409C-BE32-E72D297353CC}">
                <c16:uniqueId val="{00000002-F9D7-4825-93C0-76CC91278874}"/>
              </c:ext>
            </c:extLst>
          </c:dPt>
          <c:dPt>
            <c:idx val="4"/>
            <c:bubble3D val="0"/>
            <c:spPr>
              <a:solidFill>
                <a:srgbClr val="143742"/>
              </a:solidFill>
              <a:ln w="19050">
                <a:solidFill>
                  <a:schemeClr val="lt1"/>
                </a:solidFill>
              </a:ln>
              <a:effectLst/>
            </c:spPr>
            <c:extLst>
              <c:ext xmlns:c16="http://schemas.microsoft.com/office/drawing/2014/chart" uri="{C3380CC4-5D6E-409C-BE32-E72D297353CC}">
                <c16:uniqueId val="{00000009-47BD-434E-A07A-1791D3649006}"/>
              </c:ext>
            </c:extLst>
          </c:dPt>
          <c:dLbls>
            <c:dLbl>
              <c:idx val="0"/>
              <c:layout>
                <c:manualLayout>
                  <c:x val="4.9164054881776352E-2"/>
                  <c:y val="-3.4349671622979298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F9D7-4825-93C0-76CC91278874}"/>
                </c:ext>
              </c:extLst>
            </c:dLbl>
            <c:dLbl>
              <c:idx val="1"/>
              <c:layout>
                <c:manualLayout>
                  <c:x val="4.9477170862917821E-2"/>
                  <c:y val="-0.13617789274502073"/>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4-F9D7-4825-93C0-76CC91278874}"/>
                </c:ext>
              </c:extLst>
            </c:dLbl>
            <c:dLbl>
              <c:idx val="2"/>
              <c:layout>
                <c:manualLayout>
                  <c:x val="2.4450071420264272E-2"/>
                  <c:y val="-6.2524436496463529E-4"/>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F9D7-4825-93C0-76CC91278874}"/>
                </c:ext>
              </c:extLst>
            </c:dLbl>
            <c:dLbl>
              <c:idx val="4"/>
              <c:layout>
                <c:manualLayout>
                  <c:x val="-0.30375921828358765"/>
                  <c:y val="0.12606015213729641"/>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9-47BD-434E-A07A-1791D3649006}"/>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Sheet1!$A$2:$A$6</c:f>
              <c:strCache>
                <c:ptCount val="5"/>
                <c:pt idx="0">
                  <c:v>State Budgets</c:v>
                </c:pt>
                <c:pt idx="1">
                  <c:v>Regional Budgets</c:v>
                </c:pt>
                <c:pt idx="2">
                  <c:v>VHI</c:v>
                </c:pt>
                <c:pt idx="3">
                  <c:v>OOP</c:v>
                </c:pt>
                <c:pt idx="4">
                  <c:v>Internat'l Aid</c:v>
                </c:pt>
              </c:strCache>
            </c:strRef>
          </c:cat>
          <c:val>
            <c:numRef>
              <c:f>Sheet1!$B$2:$B$6</c:f>
              <c:numCache>
                <c:formatCode>0%</c:formatCode>
                <c:ptCount val="5"/>
                <c:pt idx="0">
                  <c:v>0.35</c:v>
                </c:pt>
                <c:pt idx="1">
                  <c:v>0.02</c:v>
                </c:pt>
                <c:pt idx="2">
                  <c:v>0.06</c:v>
                </c:pt>
                <c:pt idx="3">
                  <c:v>0.55000000000000004</c:v>
                </c:pt>
                <c:pt idx="4">
                  <c:v>0.02</c:v>
                </c:pt>
              </c:numCache>
            </c:numRef>
          </c:val>
          <c:extLst>
            <c:ext xmlns:c16="http://schemas.microsoft.com/office/drawing/2014/chart" uri="{C3380CC4-5D6E-409C-BE32-E72D297353CC}">
              <c16:uniqueId val="{00000000-F9D7-4825-93C0-76CC91278874}"/>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432318947830513E-2"/>
          <c:y val="7.0963452044301101E-2"/>
          <c:w val="0.89618662599414889"/>
          <c:h val="0.77226751032650509"/>
        </c:manualLayout>
      </c:layout>
      <c:lineChart>
        <c:grouping val="standard"/>
        <c:varyColors val="0"/>
        <c:ser>
          <c:idx val="0"/>
          <c:order val="0"/>
          <c:tx>
            <c:strRef>
              <c:f>Sheet1!$B$1</c:f>
              <c:strCache>
                <c:ptCount val="1"/>
                <c:pt idx="0">
                  <c:v>GDP per Capita (PPP, constant)</c:v>
                </c:pt>
              </c:strCache>
            </c:strRef>
          </c:tx>
          <c:spPr>
            <a:ln w="28575" cap="rnd">
              <a:solidFill>
                <a:schemeClr val="accent1"/>
              </a:solidFill>
              <a:round/>
            </a:ln>
            <a:effectLst/>
          </c:spPr>
          <c:marker>
            <c:symbol val="none"/>
          </c:marker>
          <c:dPt>
            <c:idx val="6"/>
            <c:marker>
              <c:symbol val="square"/>
              <c:size val="8"/>
              <c:spPr>
                <a:solidFill>
                  <a:schemeClr val="accent1"/>
                </a:solidFill>
                <a:ln w="9525">
                  <a:solidFill>
                    <a:schemeClr val="accent1"/>
                  </a:solidFill>
                </a:ln>
                <a:effectLst/>
              </c:spPr>
            </c:marker>
            <c:bubble3D val="0"/>
            <c:extLst>
              <c:ext xmlns:c16="http://schemas.microsoft.com/office/drawing/2014/chart" uri="{C3380CC4-5D6E-409C-BE32-E72D297353CC}">
                <c16:uniqueId val="{00000001-D334-46E7-BC8D-FD620504F65B}"/>
              </c:ext>
            </c:extLst>
          </c:dPt>
          <c:dLbls>
            <c:dLbl>
              <c:idx val="6"/>
              <c:layout>
                <c:manualLayout>
                  <c:x val="-0.31517404140834421"/>
                  <c:y val="-8.987645654136224E-2"/>
                </c:manualLayout>
              </c:layout>
              <c:spPr>
                <a:noFill/>
                <a:ln>
                  <a:noFill/>
                </a:ln>
                <a:effectLst/>
              </c:spPr>
              <c:txPr>
                <a:bodyPr rot="0" spcFirstLastPara="1" vertOverflow="ellipsis" vert="horz" wrap="square" lIns="38100" tIns="19050" rIns="38100" bIns="19050" anchor="ctr" anchorCtr="1">
                  <a:noAutofit/>
                </a:bodyPr>
                <a:lstStyle/>
                <a:p>
                  <a:pPr>
                    <a:defRPr sz="700" b="0" i="0" u="none" strike="noStrike" kern="1200" baseline="0">
                      <a:solidFill>
                        <a:srgbClr val="A80A4B"/>
                      </a:solidFill>
                      <a:latin typeface="+mn-lt"/>
                      <a:ea typeface="+mn-ea"/>
                      <a:cs typeface="+mn-cs"/>
                    </a:defRPr>
                  </a:pPr>
                  <a:endParaRPr lang="en-US"/>
                </a:p>
              </c:txPr>
              <c:showLegendKey val="0"/>
              <c:showVal val="1"/>
              <c:showCatName val="0"/>
              <c:showSerName val="1"/>
              <c:showPercent val="0"/>
              <c:showBubbleSize val="0"/>
              <c:extLst>
                <c:ext xmlns:c15="http://schemas.microsoft.com/office/drawing/2012/chart" uri="{CE6537A1-D6FC-4f65-9D91-7224C49458BB}">
                  <c15:layout>
                    <c:manualLayout>
                      <c:w val="0.32419028912448172"/>
                      <c:h val="0.2661129451661291"/>
                    </c:manualLayout>
                  </c15:layout>
                </c:ext>
                <c:ext xmlns:c16="http://schemas.microsoft.com/office/drawing/2014/chart" uri="{C3380CC4-5D6E-409C-BE32-E72D297353CC}">
                  <c16:uniqueId val="{00000001-D334-46E7-BC8D-FD620504F65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Sheet1!$A$2:$A$11</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Sheet1!$B$2:$B$11</c:f>
              <c:numCache>
                <c:formatCode>"$"#,##0_);[Red]\("$"#,##0\)</c:formatCode>
                <c:ptCount val="10"/>
                <c:pt idx="0">
                  <c:v>8382</c:v>
                </c:pt>
                <c:pt idx="1">
                  <c:v>8773</c:v>
                </c:pt>
                <c:pt idx="2">
                  <c:v>9014</c:v>
                </c:pt>
                <c:pt idx="3">
                  <c:v>9253</c:v>
                </c:pt>
                <c:pt idx="4">
                  <c:v>9706</c:v>
                </c:pt>
                <c:pt idx="5">
                  <c:v>10209</c:v>
                </c:pt>
                <c:pt idx="6">
                  <c:v>10727</c:v>
                </c:pt>
                <c:pt idx="7">
                  <c:v>11315</c:v>
                </c:pt>
                <c:pt idx="8">
                  <c:v>11805</c:v>
                </c:pt>
                <c:pt idx="9">
                  <c:v>12317</c:v>
                </c:pt>
              </c:numCache>
            </c:numRef>
          </c:val>
          <c:smooth val="0"/>
          <c:extLst>
            <c:ext xmlns:c16="http://schemas.microsoft.com/office/drawing/2014/chart" uri="{C3380CC4-5D6E-409C-BE32-E72D297353CC}">
              <c16:uniqueId val="{00000000-202E-4194-BA4D-906AE34B0351}"/>
            </c:ext>
          </c:extLst>
        </c:ser>
        <c:dLbls>
          <c:showLegendKey val="0"/>
          <c:showVal val="0"/>
          <c:showCatName val="0"/>
          <c:showSerName val="0"/>
          <c:showPercent val="0"/>
          <c:showBubbleSize val="0"/>
        </c:dLbls>
        <c:marker val="1"/>
        <c:smooth val="0"/>
        <c:axId val="2092152096"/>
        <c:axId val="2092148288"/>
      </c:lineChart>
      <c:lineChart>
        <c:grouping val="standard"/>
        <c:varyColors val="0"/>
        <c:ser>
          <c:idx val="1"/>
          <c:order val="1"/>
          <c:tx>
            <c:strRef>
              <c:f>Sheet1!$C$1</c:f>
              <c:strCache>
                <c:ptCount val="1"/>
                <c:pt idx="0">
                  <c:v>Government Revenue (% GDP)</c:v>
                </c:pt>
              </c:strCache>
            </c:strRef>
          </c:tx>
          <c:spPr>
            <a:ln w="28575" cap="rnd">
              <a:solidFill>
                <a:schemeClr val="accent2"/>
              </a:solidFill>
              <a:round/>
            </a:ln>
            <a:effectLst/>
          </c:spPr>
          <c:marker>
            <c:symbol val="none"/>
          </c:marker>
          <c:dPt>
            <c:idx val="6"/>
            <c:marker>
              <c:symbol val="square"/>
              <c:size val="8"/>
              <c:spPr>
                <a:solidFill>
                  <a:schemeClr val="accent2"/>
                </a:solidFill>
                <a:ln w="9525">
                  <a:solidFill>
                    <a:schemeClr val="accent2"/>
                  </a:solidFill>
                </a:ln>
                <a:effectLst/>
              </c:spPr>
            </c:marker>
            <c:bubble3D val="0"/>
            <c:extLst>
              <c:ext xmlns:c16="http://schemas.microsoft.com/office/drawing/2014/chart" uri="{C3380CC4-5D6E-409C-BE32-E72D297353CC}">
                <c16:uniqueId val="{00000000-D334-46E7-BC8D-FD620504F65B}"/>
              </c:ext>
            </c:extLst>
          </c:dPt>
          <c:dLbls>
            <c:dLbl>
              <c:idx val="6"/>
              <c:layout>
                <c:manualLayout>
                  <c:x val="-0.15242023314010089"/>
                  <c:y val="-0.10967078952301081"/>
                </c:manualLayout>
              </c:layout>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E47D25"/>
                      </a:solidFill>
                      <a:latin typeface="+mn-lt"/>
                      <a:ea typeface="+mn-ea"/>
                      <a:cs typeface="+mn-cs"/>
                    </a:defRPr>
                  </a:pPr>
                  <a:endParaRPr lang="en-US"/>
                </a:p>
              </c:txPr>
              <c:showLegendKey val="0"/>
              <c:showVal val="1"/>
              <c:showCatName val="0"/>
              <c:showSerName val="1"/>
              <c:showPercent val="0"/>
              <c:showBubbleSize val="0"/>
              <c:extLst>
                <c:ext xmlns:c15="http://schemas.microsoft.com/office/drawing/2012/chart" uri="{CE6537A1-D6FC-4f65-9D91-7224C49458BB}">
                  <c15:layout>
                    <c:manualLayout>
                      <c:w val="0.26704561866585408"/>
                      <c:h val="0.27901539099236572"/>
                    </c:manualLayout>
                  </c15:layout>
                </c:ext>
                <c:ext xmlns:c16="http://schemas.microsoft.com/office/drawing/2014/chart" uri="{C3380CC4-5D6E-409C-BE32-E72D297353CC}">
                  <c16:uniqueId val="{00000000-D334-46E7-BC8D-FD620504F65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Sheet1!$C$2:$C$11</c:f>
              <c:numCache>
                <c:formatCode>0%</c:formatCode>
                <c:ptCount val="10"/>
                <c:pt idx="0">
                  <c:v>0.28000000000000003</c:v>
                </c:pt>
                <c:pt idx="1">
                  <c:v>0.28000000000000003</c:v>
                </c:pt>
                <c:pt idx="2">
                  <c:v>0.28000000000000003</c:v>
                </c:pt>
                <c:pt idx="3">
                  <c:v>0.28000000000000003</c:v>
                </c:pt>
                <c:pt idx="4">
                  <c:v>0.28999999999999998</c:v>
                </c:pt>
                <c:pt idx="5">
                  <c:v>0.28000000000000003</c:v>
                </c:pt>
                <c:pt idx="6">
                  <c:v>0.28000000000000003</c:v>
                </c:pt>
                <c:pt idx="7">
                  <c:v>0.28000000000000003</c:v>
                </c:pt>
                <c:pt idx="8">
                  <c:v>0.27</c:v>
                </c:pt>
                <c:pt idx="9">
                  <c:v>0.27</c:v>
                </c:pt>
              </c:numCache>
            </c:numRef>
          </c:val>
          <c:smooth val="0"/>
          <c:extLst>
            <c:ext xmlns:c16="http://schemas.microsoft.com/office/drawing/2014/chart" uri="{C3380CC4-5D6E-409C-BE32-E72D297353CC}">
              <c16:uniqueId val="{00000001-202E-4194-BA4D-906AE34B0351}"/>
            </c:ext>
          </c:extLst>
        </c:ser>
        <c:ser>
          <c:idx val="2"/>
          <c:order val="2"/>
          <c:tx>
            <c:strRef>
              <c:f>Sheet1!$D$1</c:f>
              <c:strCache>
                <c:ptCount val="1"/>
                <c:pt idx="0">
                  <c:v>Inflation</c:v>
                </c:pt>
              </c:strCache>
            </c:strRef>
          </c:tx>
          <c:spPr>
            <a:ln w="28575" cap="rnd">
              <a:solidFill>
                <a:schemeClr val="accent3"/>
              </a:solidFill>
              <a:round/>
            </a:ln>
            <a:effectLst/>
          </c:spPr>
          <c:marker>
            <c:symbol val="none"/>
          </c:marker>
          <c:dPt>
            <c:idx val="6"/>
            <c:marker>
              <c:symbol val="square"/>
              <c:size val="8"/>
              <c:spPr>
                <a:solidFill>
                  <a:schemeClr val="accent3"/>
                </a:solidFill>
                <a:ln w="9525">
                  <a:solidFill>
                    <a:schemeClr val="accent3"/>
                  </a:solidFill>
                </a:ln>
                <a:effectLst/>
              </c:spPr>
            </c:marker>
            <c:bubble3D val="0"/>
            <c:extLst>
              <c:ext xmlns:c16="http://schemas.microsoft.com/office/drawing/2014/chart" uri="{C3380CC4-5D6E-409C-BE32-E72D297353CC}">
                <c16:uniqueId val="{00000002-D334-46E7-BC8D-FD620504F65B}"/>
              </c:ext>
            </c:extLst>
          </c:dPt>
          <c:dLbls>
            <c:dLbl>
              <c:idx val="6"/>
              <c:layout>
                <c:manualLayout>
                  <c:x val="-3.6167512948498612E-2"/>
                  <c:y val="8.3865897870537665E-2"/>
                </c:manualLayout>
              </c:layout>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143742"/>
                      </a:solidFill>
                      <a:latin typeface="+mn-lt"/>
                      <a:ea typeface="+mn-ea"/>
                      <a:cs typeface="+mn-cs"/>
                    </a:defRPr>
                  </a:pPr>
                  <a:endParaRPr lang="en-US"/>
                </a:p>
              </c:txPr>
              <c:showLegendKey val="0"/>
              <c:showVal val="1"/>
              <c:showCatName val="0"/>
              <c:showSerName val="1"/>
              <c:showPercent val="0"/>
              <c:showBubbleSize val="0"/>
              <c:extLst>
                <c:ext xmlns:c15="http://schemas.microsoft.com/office/drawing/2012/chart" uri="{CE6537A1-D6FC-4f65-9D91-7224C49458BB}">
                  <c15:layout/>
                </c:ext>
                <c:ext xmlns:c16="http://schemas.microsoft.com/office/drawing/2014/chart" uri="{C3380CC4-5D6E-409C-BE32-E72D297353CC}">
                  <c16:uniqueId val="{00000002-D334-46E7-BC8D-FD620504F65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Sheet1!$A$2:$A$11</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Sheet1!$D$2:$D$11</c:f>
              <c:numCache>
                <c:formatCode>0%</c:formatCode>
                <c:ptCount val="10"/>
                <c:pt idx="0">
                  <c:v>-0.01</c:v>
                </c:pt>
                <c:pt idx="1">
                  <c:v>0.03</c:v>
                </c:pt>
                <c:pt idx="2">
                  <c:v>0.04</c:v>
                </c:pt>
                <c:pt idx="3">
                  <c:v>0.02</c:v>
                </c:pt>
                <c:pt idx="4">
                  <c:v>0.06</c:v>
                </c:pt>
                <c:pt idx="5">
                  <c:v>0.03</c:v>
                </c:pt>
                <c:pt idx="6">
                  <c:v>0.03</c:v>
                </c:pt>
                <c:pt idx="7">
                  <c:v>0.03</c:v>
                </c:pt>
                <c:pt idx="8">
                  <c:v>0.03</c:v>
                </c:pt>
                <c:pt idx="9">
                  <c:v>0.03</c:v>
                </c:pt>
              </c:numCache>
            </c:numRef>
          </c:val>
          <c:smooth val="0"/>
          <c:extLst>
            <c:ext xmlns:c16="http://schemas.microsoft.com/office/drawing/2014/chart" uri="{C3380CC4-5D6E-409C-BE32-E72D297353CC}">
              <c16:uniqueId val="{00000002-202E-4194-BA4D-906AE34B0351}"/>
            </c:ext>
          </c:extLst>
        </c:ser>
        <c:dLbls>
          <c:showLegendKey val="0"/>
          <c:showVal val="0"/>
          <c:showCatName val="0"/>
          <c:showSerName val="0"/>
          <c:showPercent val="0"/>
          <c:showBubbleSize val="0"/>
        </c:dLbls>
        <c:marker val="1"/>
        <c:smooth val="0"/>
        <c:axId val="2092154272"/>
        <c:axId val="2092149376"/>
      </c:lineChart>
      <c:dateAx>
        <c:axId val="2092152096"/>
        <c:scaling>
          <c:orientation val="minMax"/>
          <c:max val="2024"/>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2092148288"/>
        <c:crosses val="autoZero"/>
        <c:auto val="0"/>
        <c:lblOffset val="100"/>
        <c:baseTimeUnit val="days"/>
        <c:majorUnit val="3"/>
        <c:majorTimeUnit val="days"/>
        <c:minorUnit val="3"/>
      </c:dateAx>
      <c:valAx>
        <c:axId val="2092148288"/>
        <c:scaling>
          <c:orientation val="minMax"/>
        </c:scaling>
        <c:delete val="0"/>
        <c:axPos val="l"/>
        <c:numFmt formatCode="&quot;$&quot;#,##0_);[Red]\(&quot;$&quot;#,##0\)" sourceLinked="1"/>
        <c:majorTickMark val="none"/>
        <c:minorTickMark val="none"/>
        <c:tickLblPos val="none"/>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2092152096"/>
        <c:crosses val="autoZero"/>
        <c:crossBetween val="between"/>
      </c:valAx>
      <c:valAx>
        <c:axId val="2092149376"/>
        <c:scaling>
          <c:orientation val="minMax"/>
          <c:max val="1"/>
        </c:scaling>
        <c:delete val="0"/>
        <c:axPos val="r"/>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2092154272"/>
        <c:crosses val="max"/>
        <c:crossBetween val="between"/>
      </c:valAx>
      <c:catAx>
        <c:axId val="2092154272"/>
        <c:scaling>
          <c:orientation val="minMax"/>
        </c:scaling>
        <c:delete val="1"/>
        <c:axPos val="b"/>
        <c:numFmt formatCode="General" sourceLinked="1"/>
        <c:majorTickMark val="out"/>
        <c:minorTickMark val="none"/>
        <c:tickLblPos val="nextTo"/>
        <c:crossAx val="209214937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rgbClr val="E47D25"/>
                </a:solidFill>
                <a:latin typeface="+mn-lt"/>
                <a:ea typeface="+mn-ea"/>
                <a:cs typeface="+mn-cs"/>
              </a:defRPr>
            </a:pPr>
            <a:r>
              <a:rPr lang="en-US" sz="1200" b="1" dirty="0">
                <a:solidFill>
                  <a:srgbClr val="E47D25"/>
                </a:solidFill>
              </a:rPr>
              <a:t>RI</a:t>
            </a:r>
            <a:r>
              <a:rPr lang="en-US" sz="1200" b="1" baseline="0" dirty="0">
                <a:solidFill>
                  <a:srgbClr val="E47D25"/>
                </a:solidFill>
              </a:rPr>
              <a:t> Expenditure</a:t>
            </a:r>
            <a:endParaRPr lang="en-US" sz="1200" b="1" dirty="0">
              <a:solidFill>
                <a:srgbClr val="E47D25"/>
              </a:solidFill>
            </a:endParaRPr>
          </a:p>
        </c:rich>
      </c:tx>
      <c:layout/>
      <c:overlay val="0"/>
      <c:spPr>
        <a:noFill/>
        <a:ln>
          <a:noFill/>
        </a:ln>
        <a:effectLst/>
      </c:spPr>
      <c:txPr>
        <a:bodyPr rot="0" spcFirstLastPara="1" vertOverflow="ellipsis" vert="horz" wrap="square" anchor="ctr" anchorCtr="1"/>
        <a:lstStyle/>
        <a:p>
          <a:pPr>
            <a:defRPr sz="1200" b="1" i="0" u="none" strike="noStrike" kern="1200" spc="0" baseline="0">
              <a:solidFill>
                <a:srgbClr val="E47D25"/>
              </a:solidFill>
              <a:latin typeface="+mn-lt"/>
              <a:ea typeface="+mn-ea"/>
              <a:cs typeface="+mn-cs"/>
            </a:defRPr>
          </a:pPr>
          <a:endParaRPr lang="en-US"/>
        </a:p>
      </c:txPr>
    </c:title>
    <c:autoTitleDeleted val="0"/>
    <c:plotArea>
      <c:layout/>
      <c:pieChart>
        <c:varyColors val="1"/>
        <c:ser>
          <c:idx val="0"/>
          <c:order val="0"/>
          <c:tx>
            <c:strRef>
              <c:f>Sheet1!$B$1</c:f>
              <c:strCache>
                <c:ptCount val="1"/>
                <c:pt idx="0">
                  <c:v>RI Expenditure</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2CB-4413-90A2-FA37B5F572D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2CB-4413-90A2-FA37B5F572D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2CB-4413-90A2-FA37B5F572D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2CB-4413-90A2-FA37B5F572D3}"/>
              </c:ext>
            </c:extLst>
          </c:dPt>
          <c:dLbls>
            <c:dLbl>
              <c:idx val="0"/>
              <c:layout>
                <c:manualLayout>
                  <c:x val="0.25559883154819862"/>
                  <c:y val="-1.0228131628780182E-2"/>
                </c:manualLayout>
              </c:layout>
              <c:spPr>
                <a:noFill/>
                <a:ln>
                  <a:noFill/>
                </a:ln>
                <a:effectLst/>
              </c:spPr>
              <c:txPr>
                <a:bodyPr rot="0" spcFirstLastPara="1" vertOverflow="ellipsis" vert="horz" wrap="square" lIns="38100" tIns="19050" rIns="38100" bIns="19050" anchor="ctr" anchorCtr="1">
                  <a:noAutofit/>
                </a:bodyPr>
                <a:lstStyle/>
                <a:p>
                  <a:pPr>
                    <a:defRPr sz="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8302099166829225"/>
                      <c:h val="0.30291403971424552"/>
                    </c:manualLayout>
                  </c15:layout>
                </c:ext>
                <c:ext xmlns:c16="http://schemas.microsoft.com/office/drawing/2014/chart" uri="{C3380CC4-5D6E-409C-BE32-E72D297353CC}">
                  <c16:uniqueId val="{00000001-E2CB-4413-90A2-FA37B5F572D3}"/>
                </c:ext>
              </c:extLst>
            </c:dLbl>
            <c:dLbl>
              <c:idx val="1"/>
              <c:layout>
                <c:manualLayout>
                  <c:x val="-0.12317692959387866"/>
                  <c:y val="9.077658279563304E-2"/>
                </c:manualLayout>
              </c:layout>
              <c:showLegendKey val="0"/>
              <c:showVal val="0"/>
              <c:showCatName val="1"/>
              <c:showSerName val="0"/>
              <c:showPercent val="1"/>
              <c:showBubbleSize val="0"/>
              <c:extLst>
                <c:ext xmlns:c15="http://schemas.microsoft.com/office/drawing/2012/chart" uri="{CE6537A1-D6FC-4f65-9D91-7224C49458BB}">
                  <c15:layout>
                    <c:manualLayout>
                      <c:w val="0.22530581296774166"/>
                      <c:h val="0.24360568779111735"/>
                    </c:manualLayout>
                  </c15:layout>
                </c:ext>
                <c:ext xmlns:c16="http://schemas.microsoft.com/office/drawing/2014/chart" uri="{C3380CC4-5D6E-409C-BE32-E72D297353CC}">
                  <c16:uniqueId val="{00000003-E2CB-4413-90A2-FA37B5F572D3}"/>
                </c:ext>
              </c:extLst>
            </c:dLbl>
            <c:dLbl>
              <c:idx val="2"/>
              <c:layout>
                <c:manualLayout>
                  <c:x val="0.40637349827515046"/>
                  <c:y val="5.7437333137661077E-2"/>
                </c:manualLayout>
              </c:layout>
              <c:showLegendKey val="0"/>
              <c:showVal val="0"/>
              <c:showCatName val="1"/>
              <c:showSerName val="0"/>
              <c:showPercent val="1"/>
              <c:showBubbleSize val="0"/>
              <c:extLst>
                <c:ext xmlns:c15="http://schemas.microsoft.com/office/drawing/2012/chart" uri="{CE6537A1-D6FC-4f65-9D91-7224C49458BB}">
                  <c15:layout>
                    <c:manualLayout>
                      <c:w val="0.25462643246354366"/>
                      <c:h val="0.24491957682111604"/>
                    </c:manualLayout>
                  </c15:layout>
                </c:ext>
                <c:ext xmlns:c16="http://schemas.microsoft.com/office/drawing/2014/chart" uri="{C3380CC4-5D6E-409C-BE32-E72D297353CC}">
                  <c16:uniqueId val="{00000005-E2CB-4413-90A2-FA37B5F572D3}"/>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Sheet1!$A$2:$A$5</c:f>
              <c:strCache>
                <c:ptCount val="4"/>
                <c:pt idx="0">
                  <c:v>Vaccines and supplies</c:v>
                </c:pt>
                <c:pt idx="1">
                  <c:v>Personnel</c:v>
                </c:pt>
                <c:pt idx="2">
                  <c:v>Transport</c:v>
                </c:pt>
                <c:pt idx="3">
                  <c:v>Other</c:v>
                </c:pt>
              </c:strCache>
            </c:strRef>
          </c:cat>
          <c:val>
            <c:numRef>
              <c:f>Sheet1!$B$2:$B$5</c:f>
              <c:numCache>
                <c:formatCode>0.00%</c:formatCode>
                <c:ptCount val="4"/>
                <c:pt idx="0">
                  <c:v>9.7000000000000003E-3</c:v>
                </c:pt>
                <c:pt idx="1">
                  <c:v>2.9999999999999997E-4</c:v>
                </c:pt>
                <c:pt idx="2">
                  <c:v>4.3999999999999999E-5</c:v>
                </c:pt>
                <c:pt idx="3">
                  <c:v>2.1999999999999999E-5</c:v>
                </c:pt>
              </c:numCache>
            </c:numRef>
          </c:val>
          <c:extLst>
            <c:ext xmlns:c16="http://schemas.microsoft.com/office/drawing/2014/chart" uri="{C3380CC4-5D6E-409C-BE32-E72D297353CC}">
              <c16:uniqueId val="{00000008-E2CB-4413-90A2-FA37B5F572D3}"/>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25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0"/>
            <a:ext cx="2945659" cy="496253"/>
          </a:xfrm>
          <a:prstGeom prst="rect">
            <a:avLst/>
          </a:prstGeom>
        </p:spPr>
        <p:txBody>
          <a:bodyPr vert="horz" lIns="91440" tIns="45720" rIns="91440" bIns="45720" rtlCol="0"/>
          <a:lstStyle>
            <a:lvl1pPr algn="r">
              <a:defRPr sz="1200"/>
            </a:lvl1pPr>
          </a:lstStyle>
          <a:p>
            <a:fld id="{9535AAEE-3CD4-46D4-B6B1-0D5AAD7F8252}" type="datetimeFigureOut">
              <a:rPr lang="en-US" smtClean="0"/>
              <a:pPr/>
              <a:t>19-Jun-19</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4399"/>
            <a:ext cx="5438140" cy="44662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27075"/>
            <a:ext cx="2945659" cy="49625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7075"/>
            <a:ext cx="2945659" cy="496253"/>
          </a:xfrm>
          <a:prstGeom prst="rect">
            <a:avLst/>
          </a:prstGeom>
        </p:spPr>
        <p:txBody>
          <a:bodyPr vert="horz" lIns="91440" tIns="45720" rIns="91440" bIns="45720" rtlCol="0" anchor="b"/>
          <a:lstStyle>
            <a:lvl1pPr algn="r">
              <a:defRPr sz="1200"/>
            </a:lvl1pPr>
          </a:lstStyle>
          <a:p>
            <a:fld id="{01B44793-9554-4379-906D-F78EEC415CF8}" type="slidenum">
              <a:rPr lang="en-US" smtClean="0"/>
              <a:pPr/>
              <a:t>‹#›</a:t>
            </a:fld>
            <a:endParaRPr lang="en-US"/>
          </a:p>
        </p:txBody>
      </p:sp>
    </p:spTree>
    <p:extLst>
      <p:ext uri="{BB962C8B-B14F-4D97-AF65-F5344CB8AC3E}">
        <p14:creationId xmlns:p14="http://schemas.microsoft.com/office/powerpoint/2010/main" val="2312510296"/>
      </p:ext>
    </p:extLst>
  </p:cSld>
  <p:clrMap bg1="lt1" tx1="dk1" bg2="lt2" tx2="dk2" accent1="accent1" accent2="accent2" accent3="accent3" accent4="accent4" accent5="accent5" accent6="accent6" hlink="hlink" folHlink="folHlink"/>
  <p:notesStyle>
    <a:lvl1pPr marL="0" algn="l" defTabSz="1279867" rtl="0" eaLnBrk="1" latinLnBrk="0" hangingPunct="1">
      <a:defRPr sz="1700" kern="1200">
        <a:solidFill>
          <a:schemeClr val="tx1"/>
        </a:solidFill>
        <a:latin typeface="+mn-lt"/>
        <a:ea typeface="+mn-ea"/>
        <a:cs typeface="+mn-cs"/>
      </a:defRPr>
    </a:lvl1pPr>
    <a:lvl2pPr marL="639934" algn="l" defTabSz="1279867" rtl="0" eaLnBrk="1" latinLnBrk="0" hangingPunct="1">
      <a:defRPr sz="1700" kern="1200">
        <a:solidFill>
          <a:schemeClr val="tx1"/>
        </a:solidFill>
        <a:latin typeface="+mn-lt"/>
        <a:ea typeface="+mn-ea"/>
        <a:cs typeface="+mn-cs"/>
      </a:defRPr>
    </a:lvl2pPr>
    <a:lvl3pPr marL="1279867" algn="l" defTabSz="1279867" rtl="0" eaLnBrk="1" latinLnBrk="0" hangingPunct="1">
      <a:defRPr sz="1700" kern="1200">
        <a:solidFill>
          <a:schemeClr val="tx1"/>
        </a:solidFill>
        <a:latin typeface="+mn-lt"/>
        <a:ea typeface="+mn-ea"/>
        <a:cs typeface="+mn-cs"/>
      </a:defRPr>
    </a:lvl3pPr>
    <a:lvl4pPr marL="1919801" algn="l" defTabSz="1279867" rtl="0" eaLnBrk="1" latinLnBrk="0" hangingPunct="1">
      <a:defRPr sz="1700" kern="1200">
        <a:solidFill>
          <a:schemeClr val="tx1"/>
        </a:solidFill>
        <a:latin typeface="+mn-lt"/>
        <a:ea typeface="+mn-ea"/>
        <a:cs typeface="+mn-cs"/>
      </a:defRPr>
    </a:lvl4pPr>
    <a:lvl5pPr marL="2559735" algn="l" defTabSz="1279867" rtl="0" eaLnBrk="1" latinLnBrk="0" hangingPunct="1">
      <a:defRPr sz="1700" kern="1200">
        <a:solidFill>
          <a:schemeClr val="tx1"/>
        </a:solidFill>
        <a:latin typeface="+mn-lt"/>
        <a:ea typeface="+mn-ea"/>
        <a:cs typeface="+mn-cs"/>
      </a:defRPr>
    </a:lvl5pPr>
    <a:lvl6pPr marL="3199668" algn="l" defTabSz="1279867" rtl="0" eaLnBrk="1" latinLnBrk="0" hangingPunct="1">
      <a:defRPr sz="1700" kern="1200">
        <a:solidFill>
          <a:schemeClr val="tx1"/>
        </a:solidFill>
        <a:latin typeface="+mn-lt"/>
        <a:ea typeface="+mn-ea"/>
        <a:cs typeface="+mn-cs"/>
      </a:defRPr>
    </a:lvl6pPr>
    <a:lvl7pPr marL="3839602" algn="l" defTabSz="1279867" rtl="0" eaLnBrk="1" latinLnBrk="0" hangingPunct="1">
      <a:defRPr sz="1700" kern="1200">
        <a:solidFill>
          <a:schemeClr val="tx1"/>
        </a:solidFill>
        <a:latin typeface="+mn-lt"/>
        <a:ea typeface="+mn-ea"/>
        <a:cs typeface="+mn-cs"/>
      </a:defRPr>
    </a:lvl7pPr>
    <a:lvl8pPr marL="4479536" algn="l" defTabSz="1279867" rtl="0" eaLnBrk="1" latinLnBrk="0" hangingPunct="1">
      <a:defRPr sz="1700" kern="1200">
        <a:solidFill>
          <a:schemeClr val="tx1"/>
        </a:solidFill>
        <a:latin typeface="+mn-lt"/>
        <a:ea typeface="+mn-ea"/>
        <a:cs typeface="+mn-cs"/>
      </a:defRPr>
    </a:lvl8pPr>
    <a:lvl9pPr marL="5119470" algn="l" defTabSz="1279867"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B44793-9554-4379-906D-F78EEC415CF8}" type="slidenum">
              <a:rPr lang="en-US" smtClean="0"/>
              <a:pPr/>
              <a:t>1</a:t>
            </a:fld>
            <a:endParaRPr lang="en-US"/>
          </a:p>
        </p:txBody>
      </p:sp>
    </p:spTree>
    <p:extLst>
      <p:ext uri="{BB962C8B-B14F-4D97-AF65-F5344CB8AC3E}">
        <p14:creationId xmlns:p14="http://schemas.microsoft.com/office/powerpoint/2010/main" val="3095790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F7F7F7">
            <a:alpha val="0"/>
          </a:srgbClr>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with content">
    <p:bg>
      <p:bgPr>
        <a:blipFill dpi="0" rotWithShape="1">
          <a:blip r:embed="rId4" cstate="print"/>
          <a:srcRect/>
          <a:stretch>
            <a:fillRect/>
          </a:stretch>
        </a:blip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0759197-19E3-48FD-8A1A-E6A71D3BDF9C}"/>
              </a:ext>
            </a:extLst>
          </p:cNvPr>
          <p:cNvGraphicFramePr>
            <a:graphicFrameLocks noChangeAspect="1"/>
          </p:cNvGraphicFramePr>
          <p:nvPr userDrawn="1">
            <p:custDataLst>
              <p:tags r:id="rId2"/>
            </p:custDataLst>
            <p:extLst>
              <p:ext uri="{D42A27DB-BD31-4B8C-83A1-F6EECF244321}">
                <p14:modId xmlns:p14="http://schemas.microsoft.com/office/powerpoint/2010/main" val="2211513846"/>
              </p:ext>
            </p:extLst>
          </p:nvPr>
        </p:nvGraphicFramePr>
        <p:xfrm>
          <a:off x="2224" y="2224"/>
          <a:ext cx="2222" cy="2222"/>
        </p:xfrm>
        <a:graphic>
          <a:graphicData uri="http://schemas.openxmlformats.org/presentationml/2006/ole">
            <mc:AlternateContent xmlns:mc="http://schemas.openxmlformats.org/markup-compatibility/2006">
              <mc:Choice xmlns:v="urn:schemas-microsoft-com:vml" Requires="v">
                <p:oleObj spid="_x0000_s2168" name="think-cell Slide" r:id="rId5" imgW="360" imgH="360" progId="TCLayout.ActiveDocument.1">
                  <p:embed/>
                </p:oleObj>
              </mc:Choice>
              <mc:Fallback>
                <p:oleObj name="think-cell Slide" r:id="rId5" imgW="360" imgH="360" progId="TCLayout.ActiveDocument.1">
                  <p:embed/>
                  <p:pic>
                    <p:nvPicPr>
                      <p:cNvPr id="3" name="Object 2" hidden="1">
                        <a:extLst>
                          <a:ext uri="{FF2B5EF4-FFF2-40B4-BE49-F238E27FC236}">
                            <a16:creationId xmlns:a16="http://schemas.microsoft.com/office/drawing/2014/main" id="{90759197-19E3-48FD-8A1A-E6A71D3BDF9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4" y="2224"/>
                        <a:ext cx="2222" cy="222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nchor="t">
            <a:normAutofit/>
          </a:bodyPr>
          <a:lstStyle>
            <a:lvl1pPr algn="l">
              <a:buFont typeface="Arial" pitchFamily="34" charset="0"/>
              <a:buNone/>
              <a:defRPr sz="3400" b="0" i="0">
                <a:solidFill>
                  <a:schemeClr val="accent1"/>
                </a:solidFill>
                <a:latin typeface="Arial"/>
                <a:cs typeface="Arial"/>
              </a:defRPr>
            </a:lvl1pPr>
          </a:lstStyle>
          <a:p>
            <a:r>
              <a:rPr lang="en-US" dirty="0"/>
              <a:t>Click to edit Master title style</a:t>
            </a:r>
          </a:p>
        </p:txBody>
      </p:sp>
      <p:sp>
        <p:nvSpPr>
          <p:cNvPr id="7" name="Content Placeholder 2"/>
          <p:cNvSpPr>
            <a:spLocks noGrp="1"/>
          </p:cNvSpPr>
          <p:nvPr>
            <p:ph idx="1"/>
          </p:nvPr>
        </p:nvSpPr>
        <p:spPr>
          <a:xfrm>
            <a:off x="640080" y="3093720"/>
            <a:ext cx="11521440" cy="4274253"/>
          </a:xfrm>
        </p:spPr>
        <p:txBody>
          <a:bodyPr/>
          <a:lstStyle>
            <a:lvl1pPr>
              <a:buClr>
                <a:schemeClr val="accent1"/>
              </a:buClr>
              <a:buFont typeface="Wingdings" pitchFamily="2" charset="2"/>
              <a:buChar char="§"/>
              <a:defRPr sz="2800" b="0" i="0">
                <a:solidFill>
                  <a:srgbClr val="313231"/>
                </a:solidFill>
                <a:latin typeface="Arial"/>
                <a:cs typeface="Arial"/>
              </a:defRPr>
            </a:lvl1pPr>
            <a:lvl2pPr>
              <a:buClr>
                <a:schemeClr val="accent1"/>
              </a:buClr>
              <a:buFont typeface="Wingdings" pitchFamily="2" charset="2"/>
              <a:buChar char="§"/>
              <a:defRPr sz="2500" b="0" i="0">
                <a:solidFill>
                  <a:srgbClr val="313231"/>
                </a:solidFill>
                <a:latin typeface="Arial"/>
                <a:cs typeface="Arial"/>
              </a:defRPr>
            </a:lvl2pPr>
            <a:lvl3pPr>
              <a:buClr>
                <a:schemeClr val="accent1"/>
              </a:buClr>
              <a:buFont typeface="Wingdings" pitchFamily="2" charset="2"/>
              <a:buChar char="§"/>
              <a:defRPr sz="2200" b="0" i="0">
                <a:solidFill>
                  <a:srgbClr val="313231"/>
                </a:solidFill>
                <a:latin typeface="Arial"/>
                <a:cs typeface="Arial"/>
              </a:defRPr>
            </a:lvl3pPr>
            <a:lvl4pPr>
              <a:buClr>
                <a:schemeClr val="accent1"/>
              </a:buClr>
              <a:buFont typeface="Wingdings" pitchFamily="2" charset="2"/>
              <a:buChar char="§"/>
              <a:defRPr sz="2000" b="0" i="0">
                <a:solidFill>
                  <a:srgbClr val="313231"/>
                </a:solidFill>
                <a:latin typeface="Arial"/>
                <a:cs typeface="Arial"/>
              </a:defRPr>
            </a:lvl4pPr>
            <a:lvl5pPr>
              <a:buClr>
                <a:schemeClr val="accent1"/>
              </a:buClr>
              <a:buFont typeface="Wingdings" pitchFamily="2" charset="2"/>
              <a:buChar char="§"/>
              <a:defRPr sz="1700" b="0" i="0">
                <a:solidFill>
                  <a:srgbClr val="31323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0" hasCustomPrompt="1"/>
          </p:nvPr>
        </p:nvSpPr>
        <p:spPr>
          <a:xfrm>
            <a:off x="640080" y="2133600"/>
            <a:ext cx="11521440" cy="853440"/>
          </a:xfrm>
        </p:spPr>
        <p:txBody>
          <a:bodyPr/>
          <a:lstStyle>
            <a:lvl1pPr>
              <a:buNone/>
              <a:defRPr sz="3100" b="1" baseline="0">
                <a:solidFill>
                  <a:srgbClr val="313231"/>
                </a:solidFill>
              </a:defRPr>
            </a:lvl1pPr>
          </a:lstStyle>
          <a:p>
            <a:pPr lvl="0"/>
            <a:r>
              <a:rPr lang="en-US" dirty="0"/>
              <a:t>Click to edit main sentence</a:t>
            </a:r>
          </a:p>
        </p:txBody>
      </p:sp>
      <p:sp>
        <p:nvSpPr>
          <p:cNvPr id="8" name="Slide Number Placeholder 5"/>
          <p:cNvSpPr>
            <a:spLocks noGrp="1"/>
          </p:cNvSpPr>
          <p:nvPr>
            <p:ph type="sldNum" sz="quarter" idx="4"/>
          </p:nvPr>
        </p:nvSpPr>
        <p:spPr>
          <a:xfrm>
            <a:off x="9328749" y="8411540"/>
            <a:ext cx="2987040" cy="511175"/>
          </a:xfrm>
          <a:prstGeom prst="rect">
            <a:avLst/>
          </a:prstGeom>
        </p:spPr>
        <p:txBody>
          <a:bodyPr vert="horz" lIns="127987" tIns="63993" rIns="127987" bIns="63993" rtlCol="0" anchor="ctr"/>
          <a:lstStyle>
            <a:lvl1pPr algn="r">
              <a:defRPr sz="1700" b="0" i="0">
                <a:solidFill>
                  <a:srgbClr val="636466"/>
                </a:solidFill>
                <a:latin typeface="Museo Sans 300"/>
                <a:cs typeface="Museo Sans 300"/>
              </a:defRPr>
            </a:lvl1pPr>
          </a:lstStyle>
          <a:p>
            <a:r>
              <a:rPr lang="en-US" dirty="0" err="1">
                <a:solidFill>
                  <a:schemeClr val="tx2"/>
                </a:solidFill>
                <a:latin typeface="Arial"/>
                <a:cs typeface="Arial"/>
              </a:rPr>
              <a:t>www.lnct.global</a:t>
            </a:r>
            <a:r>
              <a:rPr lang="en-US" dirty="0">
                <a:solidFill>
                  <a:schemeClr val="tx2"/>
                </a:solidFill>
                <a:latin typeface="Arial"/>
                <a:cs typeface="Arial"/>
              </a:rPr>
              <a:t> </a:t>
            </a:r>
            <a:r>
              <a:rPr lang="en-US" dirty="0">
                <a:latin typeface="Arial"/>
                <a:cs typeface="Arial"/>
              </a:rPr>
              <a:t>| </a:t>
            </a:r>
            <a:fld id="{2459FD92-E8AB-4F86-BA9A-090210CAFD7B}" type="slidenum">
              <a:rPr lang="en-US" smtClean="0">
                <a:latin typeface="Arial"/>
                <a:cs typeface="Arial"/>
              </a:rPr>
              <a:pPr/>
              <a:t>‹#›</a:t>
            </a:fld>
            <a:endParaRPr lang="en-US" dirty="0">
              <a:solidFill>
                <a:srgbClr val="E32726"/>
              </a:solidFill>
              <a:latin typeface="Arial"/>
              <a:cs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able format">
    <p:bg>
      <p:bgPr>
        <a:blipFill dpi="0" rotWithShape="1">
          <a:blip r:embed="rId4" cstate="print"/>
          <a:srcRect/>
          <a:stretch>
            <a:fillRect/>
          </a:stretch>
        </a:blip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B6BE57D-9131-4AB7-B77A-14472D4B82C6}"/>
              </a:ext>
            </a:extLst>
          </p:cNvPr>
          <p:cNvGraphicFramePr>
            <a:graphicFrameLocks noChangeAspect="1"/>
          </p:cNvGraphicFramePr>
          <p:nvPr userDrawn="1">
            <p:custDataLst>
              <p:tags r:id="rId2"/>
            </p:custDataLst>
            <p:extLst>
              <p:ext uri="{D42A27DB-BD31-4B8C-83A1-F6EECF244321}">
                <p14:modId xmlns:p14="http://schemas.microsoft.com/office/powerpoint/2010/main" val="3633930553"/>
              </p:ext>
            </p:extLst>
          </p:nvPr>
        </p:nvGraphicFramePr>
        <p:xfrm>
          <a:off x="2224" y="2224"/>
          <a:ext cx="2222" cy="2222"/>
        </p:xfrm>
        <a:graphic>
          <a:graphicData uri="http://schemas.openxmlformats.org/presentationml/2006/ole">
            <mc:AlternateContent xmlns:mc="http://schemas.openxmlformats.org/markup-compatibility/2006">
              <mc:Choice xmlns:v="urn:schemas-microsoft-com:vml" Requires="v">
                <p:oleObj spid="_x0000_s3192" name="think-cell Slide" r:id="rId5" imgW="360" imgH="360" progId="TCLayout.ActiveDocument.1">
                  <p:embed/>
                </p:oleObj>
              </mc:Choice>
              <mc:Fallback>
                <p:oleObj name="think-cell Slide" r:id="rId5" imgW="360" imgH="360" progId="TCLayout.ActiveDocument.1">
                  <p:embed/>
                  <p:pic>
                    <p:nvPicPr>
                      <p:cNvPr id="2" name="Object 1" hidden="1">
                        <a:extLst>
                          <a:ext uri="{FF2B5EF4-FFF2-40B4-BE49-F238E27FC236}">
                            <a16:creationId xmlns:a16="http://schemas.microsoft.com/office/drawing/2014/main" id="{5B6BE57D-9131-4AB7-B77A-14472D4B82C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4" y="2224"/>
                        <a:ext cx="2222" cy="222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itle 1"/>
          <p:cNvSpPr>
            <a:spLocks noGrp="1"/>
          </p:cNvSpPr>
          <p:nvPr>
            <p:ph type="title"/>
          </p:nvPr>
        </p:nvSpPr>
        <p:spPr>
          <a:xfrm>
            <a:off x="640080" y="384493"/>
            <a:ext cx="11521440" cy="1600200"/>
          </a:xfrm>
        </p:spPr>
        <p:txBody>
          <a:bodyPr anchor="t">
            <a:normAutofit/>
          </a:bodyPr>
          <a:lstStyle>
            <a:lvl1pPr algn="l">
              <a:buFont typeface="Arial" pitchFamily="34" charset="0"/>
              <a:buNone/>
              <a:defRPr sz="3400" b="0" i="0">
                <a:solidFill>
                  <a:schemeClr val="accent1"/>
                </a:solidFill>
                <a:latin typeface="Arial"/>
                <a:cs typeface="Arial"/>
              </a:defRPr>
            </a:lvl1pPr>
          </a:lstStyle>
          <a:p>
            <a:r>
              <a:rPr lang="en-US" dirty="0"/>
              <a:t>Click to edit Master title style</a:t>
            </a:r>
          </a:p>
        </p:txBody>
      </p:sp>
      <p:sp>
        <p:nvSpPr>
          <p:cNvPr id="6" name="Slide Number Placeholder 5"/>
          <p:cNvSpPr>
            <a:spLocks noGrp="1"/>
          </p:cNvSpPr>
          <p:nvPr>
            <p:ph type="sldNum" sz="quarter" idx="4"/>
          </p:nvPr>
        </p:nvSpPr>
        <p:spPr>
          <a:xfrm>
            <a:off x="9328749" y="8411540"/>
            <a:ext cx="2987040" cy="511175"/>
          </a:xfrm>
          <a:prstGeom prst="rect">
            <a:avLst/>
          </a:prstGeom>
        </p:spPr>
        <p:txBody>
          <a:bodyPr vert="horz" lIns="127987" tIns="63993" rIns="127987" bIns="63993" rtlCol="0" anchor="ctr"/>
          <a:lstStyle>
            <a:lvl1pPr algn="r">
              <a:defRPr sz="1700" b="0" i="0">
                <a:solidFill>
                  <a:srgbClr val="636466"/>
                </a:solidFill>
                <a:latin typeface="Museo Sans 300"/>
                <a:cs typeface="Museo Sans 300"/>
              </a:defRPr>
            </a:lvl1pPr>
          </a:lstStyle>
          <a:p>
            <a:r>
              <a:rPr lang="en-US" dirty="0" err="1">
                <a:solidFill>
                  <a:schemeClr val="tx2"/>
                </a:solidFill>
                <a:latin typeface="Arial"/>
                <a:cs typeface="Arial"/>
              </a:rPr>
              <a:t>www.lnct.global</a:t>
            </a:r>
            <a:r>
              <a:rPr lang="en-US" dirty="0">
                <a:solidFill>
                  <a:schemeClr val="tx2"/>
                </a:solidFill>
                <a:latin typeface="Arial"/>
                <a:cs typeface="Arial"/>
              </a:rPr>
              <a:t> </a:t>
            </a:r>
            <a:r>
              <a:rPr lang="en-US" dirty="0">
                <a:latin typeface="Arial"/>
                <a:cs typeface="Arial"/>
              </a:rPr>
              <a:t>| </a:t>
            </a:r>
            <a:fld id="{2459FD92-E8AB-4F86-BA9A-090210CAFD7B}" type="slidenum">
              <a:rPr lang="en-US" smtClean="0">
                <a:latin typeface="Arial"/>
                <a:cs typeface="Arial"/>
              </a:rPr>
              <a:pPr/>
              <a:t>‹#›</a:t>
            </a:fld>
            <a:endParaRPr lang="en-US" dirty="0">
              <a:solidFill>
                <a:srgbClr val="E32726"/>
              </a:solidFill>
              <a:latin typeface="Arial"/>
              <a:cs typeface="Arial"/>
            </a:endParaRPr>
          </a:p>
        </p:txBody>
      </p:sp>
      <p:sp>
        <p:nvSpPr>
          <p:cNvPr id="8" name="Content Placeholder 2"/>
          <p:cNvSpPr>
            <a:spLocks noGrp="1"/>
          </p:cNvSpPr>
          <p:nvPr>
            <p:ph idx="1"/>
          </p:nvPr>
        </p:nvSpPr>
        <p:spPr>
          <a:xfrm>
            <a:off x="640080" y="4018896"/>
            <a:ext cx="11521440" cy="3293310"/>
          </a:xfrm>
        </p:spPr>
        <p:txBody>
          <a:bodyPr/>
          <a:lstStyle>
            <a:lvl1pPr marL="639934" indent="-639934">
              <a:buClr>
                <a:schemeClr val="accent1"/>
              </a:buClr>
              <a:buFont typeface="Wingdings" charset="2"/>
              <a:buChar char="§"/>
              <a:defRPr sz="2800" b="0" i="0">
                <a:solidFill>
                  <a:srgbClr val="313231"/>
                </a:solidFill>
                <a:latin typeface="Arial"/>
                <a:cs typeface="Arial"/>
              </a:defRPr>
            </a:lvl1pPr>
            <a:lvl2pPr marL="1119884" indent="-479950">
              <a:buClr>
                <a:schemeClr val="accent1"/>
              </a:buClr>
              <a:buFont typeface="Wingdings" charset="2"/>
              <a:buChar char="§"/>
              <a:defRPr sz="2500" b="0" i="0">
                <a:solidFill>
                  <a:srgbClr val="313231"/>
                </a:solidFill>
                <a:latin typeface="Arial"/>
                <a:cs typeface="Arial"/>
              </a:defRPr>
            </a:lvl2pPr>
            <a:lvl3pPr marL="1759818" indent="-479950">
              <a:buClr>
                <a:schemeClr val="accent1"/>
              </a:buClr>
              <a:buFont typeface="Wingdings" charset="2"/>
              <a:buChar char="§"/>
              <a:defRPr sz="2200" b="0" i="0">
                <a:solidFill>
                  <a:srgbClr val="313231"/>
                </a:solidFill>
                <a:latin typeface="Arial"/>
                <a:cs typeface="Arial"/>
              </a:defRPr>
            </a:lvl3pPr>
            <a:lvl4pPr marL="2399751" indent="-479950">
              <a:buClr>
                <a:schemeClr val="accent1"/>
              </a:buClr>
              <a:buFont typeface="Wingdings" charset="2"/>
              <a:buChar char="§"/>
              <a:defRPr sz="2000" b="0" i="0">
                <a:solidFill>
                  <a:srgbClr val="313231"/>
                </a:solidFill>
                <a:latin typeface="Arial"/>
                <a:cs typeface="Arial"/>
              </a:defRPr>
            </a:lvl4pPr>
            <a:lvl5pPr>
              <a:buClr>
                <a:schemeClr val="accent1"/>
              </a:buClr>
              <a:buFont typeface="Wingdings" charset="2"/>
              <a:buChar char="§"/>
              <a:defRPr sz="1700" b="0" i="0">
                <a:solidFill>
                  <a:srgbClr val="31323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idx="10" hasCustomPrompt="1"/>
          </p:nvPr>
        </p:nvSpPr>
        <p:spPr>
          <a:xfrm>
            <a:off x="640080" y="2155588"/>
            <a:ext cx="11521440" cy="1644094"/>
          </a:xfrm>
          <a:solidFill>
            <a:schemeClr val="tx2">
              <a:lumMod val="40000"/>
              <a:lumOff val="60000"/>
              <a:alpha val="50000"/>
            </a:schemeClr>
          </a:solidFill>
          <a:ln>
            <a:noFill/>
          </a:ln>
        </p:spPr>
        <p:txBody>
          <a:bodyPr anchor="ctr"/>
          <a:lstStyle>
            <a:lvl1pPr marL="639934" indent="-639934">
              <a:buClr>
                <a:srgbClr val="00A6B6"/>
              </a:buClr>
              <a:buFontTx/>
              <a:buNone/>
              <a:defRPr sz="2800" b="0" i="0" baseline="0">
                <a:solidFill>
                  <a:schemeClr val="accent2"/>
                </a:solidFill>
                <a:latin typeface="Arial"/>
                <a:cs typeface="Arial"/>
              </a:defRPr>
            </a:lvl1pPr>
            <a:lvl2pPr marL="1119884" indent="-479950">
              <a:buClr>
                <a:srgbClr val="00A6B6"/>
              </a:buClr>
              <a:buFontTx/>
              <a:buNone/>
              <a:defRPr sz="2500" b="0" i="0">
                <a:solidFill>
                  <a:srgbClr val="313231"/>
                </a:solidFill>
                <a:latin typeface="Museo Slab 300"/>
                <a:cs typeface="Museo Slab 300"/>
              </a:defRPr>
            </a:lvl2pPr>
            <a:lvl3pPr marL="1759818" indent="-479950">
              <a:buClr>
                <a:srgbClr val="00A6B6"/>
              </a:buClr>
              <a:buFontTx/>
              <a:buNone/>
              <a:defRPr sz="2200" b="0" i="0">
                <a:solidFill>
                  <a:srgbClr val="313231"/>
                </a:solidFill>
                <a:latin typeface="Museo Slab 300"/>
                <a:cs typeface="Museo Slab 300"/>
              </a:defRPr>
            </a:lvl3pPr>
            <a:lvl4pPr marL="2399751" indent="-479950">
              <a:buClr>
                <a:srgbClr val="00A6B6"/>
              </a:buClr>
              <a:buFontTx/>
              <a:buNone/>
              <a:defRPr sz="2000" b="0" i="0">
                <a:solidFill>
                  <a:srgbClr val="313231"/>
                </a:solidFill>
                <a:latin typeface="Museo Slab 300"/>
                <a:cs typeface="Museo Slab 300"/>
              </a:defRPr>
            </a:lvl4pPr>
            <a:lvl5pPr>
              <a:buClr>
                <a:srgbClr val="00A6B6"/>
              </a:buClr>
              <a:buFontTx/>
              <a:buNone/>
              <a:defRPr sz="1700" b="0" i="0">
                <a:solidFill>
                  <a:srgbClr val="313231"/>
                </a:solidFill>
                <a:latin typeface="Museo Slab 300"/>
                <a:cs typeface="Museo Slab 300"/>
              </a:defRPr>
            </a:lvl5pPr>
          </a:lstStyle>
          <a:p>
            <a:pPr lvl="0"/>
            <a:r>
              <a:rPr lang="en-US" dirty="0"/>
              <a:t>“Pull Quote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able format">
    <p:bg>
      <p:bgPr>
        <a:solidFill>
          <a:schemeClr val="accent2"/>
        </a:solidFill>
        <a:effectLst/>
      </p:bgPr>
    </p:bg>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1280160" y="4576656"/>
            <a:ext cx="11521440" cy="1600200"/>
          </a:xfrm>
        </p:spPr>
        <p:txBody>
          <a:bodyPr anchor="b" anchorCtr="0">
            <a:normAutofit/>
          </a:bodyPr>
          <a:lstStyle>
            <a:lvl1pPr algn="l">
              <a:buFont typeface="Arial" pitchFamily="34" charset="0"/>
              <a:buNone/>
              <a:defRPr sz="4500" b="0" i="0" baseline="0">
                <a:solidFill>
                  <a:schemeClr val="bg1"/>
                </a:solidFill>
                <a:latin typeface="Arial"/>
                <a:cs typeface="Arial"/>
              </a:defRPr>
            </a:lvl1pPr>
          </a:lstStyle>
          <a:p>
            <a:r>
              <a:rPr lang="en-US" dirty="0"/>
              <a:t>Section Title Style</a:t>
            </a:r>
          </a:p>
        </p:txBody>
      </p:sp>
      <p:sp>
        <p:nvSpPr>
          <p:cNvPr id="6" name="Slide Number Placeholder 5"/>
          <p:cNvSpPr>
            <a:spLocks noGrp="1"/>
          </p:cNvSpPr>
          <p:nvPr>
            <p:ph type="sldNum" sz="quarter" idx="4"/>
          </p:nvPr>
        </p:nvSpPr>
        <p:spPr>
          <a:xfrm>
            <a:off x="319348" y="8896438"/>
            <a:ext cx="2987040" cy="511175"/>
          </a:xfrm>
          <a:prstGeom prst="rect">
            <a:avLst/>
          </a:prstGeom>
        </p:spPr>
        <p:txBody>
          <a:bodyPr vert="horz" lIns="127987" tIns="63993" rIns="127987" bIns="63993" rtlCol="0" anchor="ctr"/>
          <a:lstStyle>
            <a:lvl1pPr algn="r">
              <a:defRPr sz="1700" b="0" i="0">
                <a:solidFill>
                  <a:schemeClr val="bg1"/>
                </a:solidFill>
                <a:latin typeface="Museo Sans 300"/>
                <a:cs typeface="Museo Sans 300"/>
              </a:defRPr>
            </a:lvl1pPr>
          </a:lstStyle>
          <a:p>
            <a:pPr algn="l"/>
            <a:fld id="{2459FD92-E8AB-4F86-BA9A-090210CAFD7B}" type="slidenum">
              <a:rPr lang="en-US" smtClean="0">
                <a:latin typeface="Arial"/>
                <a:cs typeface="Arial"/>
              </a:rPr>
              <a:pPr algn="l"/>
              <a:t>‹#›</a:t>
            </a:fld>
            <a:r>
              <a:rPr lang="en-US" dirty="0">
                <a:latin typeface="Arial"/>
                <a:cs typeface="Arial"/>
              </a:rPr>
              <a:t> | </a:t>
            </a:r>
            <a:r>
              <a:rPr lang="en-US" dirty="0" err="1">
                <a:latin typeface="Arial"/>
                <a:cs typeface="Arial"/>
              </a:rPr>
              <a:t>www.lnct.global</a:t>
            </a:r>
            <a:endParaRPr lang="en-US" dirty="0">
              <a:latin typeface="Arial"/>
              <a:cs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vmlDrawing" Target="../drawings/vmlDrawing1.vml"/><Relationship Id="rId11" Type="http://schemas.openxmlformats.org/officeDocument/2006/relationships/image" Target="../media/image1.emf"/><Relationship Id="rId5" Type="http://schemas.openxmlformats.org/officeDocument/2006/relationships/theme" Target="../theme/theme1.xml"/><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F9CD11A-8958-49A4-BA8F-D12AA7D63CDD}"/>
              </a:ext>
            </a:extLst>
          </p:cNvPr>
          <p:cNvGraphicFramePr>
            <a:graphicFrameLocks noChangeAspect="1"/>
          </p:cNvGraphicFramePr>
          <p:nvPr userDrawn="1">
            <p:custDataLst>
              <p:tags r:id="rId7"/>
            </p:custDataLst>
            <p:extLst>
              <p:ext uri="{D42A27DB-BD31-4B8C-83A1-F6EECF244321}">
                <p14:modId xmlns:p14="http://schemas.microsoft.com/office/powerpoint/2010/main" val="420933060"/>
              </p:ext>
            </p:extLst>
          </p:nvPr>
        </p:nvGraphicFramePr>
        <p:xfrm>
          <a:off x="2224" y="2224"/>
          <a:ext cx="2222" cy="2222"/>
        </p:xfrm>
        <a:graphic>
          <a:graphicData uri="http://schemas.openxmlformats.org/presentationml/2006/ole">
            <mc:AlternateContent xmlns:mc="http://schemas.openxmlformats.org/markup-compatibility/2006">
              <mc:Choice xmlns:v="urn:schemas-microsoft-com:vml" Requires="v">
                <p:oleObj spid="_x0000_s1144" name="think-cell Slide" r:id="rId10" imgW="360" imgH="360" progId="TCLayout.ActiveDocument.1">
                  <p:embed/>
                </p:oleObj>
              </mc:Choice>
              <mc:Fallback>
                <p:oleObj name="think-cell Slide" r:id="rId10" imgW="360" imgH="360" progId="TCLayout.ActiveDocument.1">
                  <p:embed/>
                  <p:pic>
                    <p:nvPicPr>
                      <p:cNvPr id="6" name="Object 5" hidden="1">
                        <a:extLst>
                          <a:ext uri="{FF2B5EF4-FFF2-40B4-BE49-F238E27FC236}">
                            <a16:creationId xmlns:a16="http://schemas.microsoft.com/office/drawing/2014/main" id="{0F9CD11A-8958-49A4-BA8F-D12AA7D63CD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24" y="2224"/>
                        <a:ext cx="2222" cy="222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a:extLst>
              <a:ext uri="{FF2B5EF4-FFF2-40B4-BE49-F238E27FC236}">
                <a16:creationId xmlns:a16="http://schemas.microsoft.com/office/drawing/2014/main" id="{2D4FCDFF-B281-4BD9-B073-8932D8125C93}"/>
              </a:ext>
            </a:extLst>
          </p:cNvPr>
          <p:cNvSpPr/>
          <p:nvPr userDrawn="1">
            <p:custDataLst>
              <p:tags r:id="rId8"/>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62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Placeholder 1"/>
          <p:cNvSpPr>
            <a:spLocks noGrp="1"/>
          </p:cNvSpPr>
          <p:nvPr>
            <p:ph type="title"/>
          </p:nvPr>
        </p:nvSpPr>
        <p:spPr>
          <a:xfrm>
            <a:off x="640080" y="384493"/>
            <a:ext cx="11521440" cy="1600200"/>
          </a:xfrm>
          <a:prstGeom prst="rect">
            <a:avLst/>
          </a:prstGeom>
        </p:spPr>
        <p:txBody>
          <a:bodyPr vert="horz" lIns="127987" tIns="63993" rIns="127987" bIns="63993" rtlCol="0" anchor="ctr">
            <a:normAutofit/>
          </a:bodyPr>
          <a:lstStyle/>
          <a:p>
            <a:r>
              <a:rPr lang="en-US" dirty="0"/>
              <a:t>Click to edit Master title style</a:t>
            </a:r>
          </a:p>
        </p:txBody>
      </p:sp>
      <p:sp>
        <p:nvSpPr>
          <p:cNvPr id="3" name="Text Placeholder 2"/>
          <p:cNvSpPr>
            <a:spLocks noGrp="1"/>
          </p:cNvSpPr>
          <p:nvPr>
            <p:ph type="body" idx="1"/>
          </p:nvPr>
        </p:nvSpPr>
        <p:spPr>
          <a:xfrm>
            <a:off x="640080" y="2240281"/>
            <a:ext cx="11521440" cy="6336348"/>
          </a:xfrm>
          <a:prstGeom prst="rect">
            <a:avLst/>
          </a:prstGeom>
        </p:spPr>
        <p:txBody>
          <a:bodyPr vert="horz" lIns="127987" tIns="63993" rIns="127987" bIns="63993"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0080" y="8898891"/>
            <a:ext cx="2987040" cy="511175"/>
          </a:xfrm>
          <a:prstGeom prst="rect">
            <a:avLst/>
          </a:prstGeom>
        </p:spPr>
        <p:txBody>
          <a:bodyPr vert="horz" lIns="127987" tIns="63993" rIns="127987" bIns="63993" rtlCol="0" anchor="ctr"/>
          <a:lstStyle>
            <a:lvl1pPr algn="l">
              <a:defRPr sz="1700">
                <a:solidFill>
                  <a:schemeClr val="tx1">
                    <a:tint val="75000"/>
                  </a:schemeClr>
                </a:solidFill>
              </a:defRPr>
            </a:lvl1pPr>
          </a:lstStyle>
          <a:p>
            <a:endParaRPr lang="en-US" dirty="0">
              <a:solidFill>
                <a:srgbClr val="6E6553">
                  <a:tint val="75000"/>
                </a:srgbClr>
              </a:solidFill>
            </a:endParaRPr>
          </a:p>
        </p:txBody>
      </p:sp>
      <p:sp>
        <p:nvSpPr>
          <p:cNvPr id="5" name="Footer Placeholder 4"/>
          <p:cNvSpPr>
            <a:spLocks noGrp="1"/>
          </p:cNvSpPr>
          <p:nvPr>
            <p:ph type="ftr" sz="quarter" idx="3"/>
          </p:nvPr>
        </p:nvSpPr>
        <p:spPr>
          <a:xfrm>
            <a:off x="4373880" y="8898891"/>
            <a:ext cx="4053840" cy="511175"/>
          </a:xfrm>
          <a:prstGeom prst="rect">
            <a:avLst/>
          </a:prstGeom>
        </p:spPr>
        <p:txBody>
          <a:bodyPr vert="horz" lIns="127987" tIns="63993" rIns="127987" bIns="63993" rtlCol="0" anchor="ctr"/>
          <a:lstStyle>
            <a:lvl1pPr algn="ctr">
              <a:defRPr sz="1700">
                <a:solidFill>
                  <a:schemeClr val="tx1">
                    <a:tint val="75000"/>
                  </a:schemeClr>
                </a:solidFill>
              </a:defRPr>
            </a:lvl1pPr>
          </a:lstStyle>
          <a:p>
            <a:endParaRPr lang="en-US">
              <a:solidFill>
                <a:srgbClr val="6E6553">
                  <a:tint val="75000"/>
                </a:srgbClr>
              </a:solidFill>
            </a:endParaRPr>
          </a:p>
        </p:txBody>
      </p:sp>
      <p:sp>
        <p:nvSpPr>
          <p:cNvPr id="7" name="Rectangle 6" hidden="1">
            <a:extLst>
              <a:ext uri="{FF2B5EF4-FFF2-40B4-BE49-F238E27FC236}">
                <a16:creationId xmlns:a16="http://schemas.microsoft.com/office/drawing/2014/main" id="{8FD888FD-C12E-47EF-B478-7BB17258C52C}"/>
              </a:ext>
            </a:extLst>
          </p:cNvPr>
          <p:cNvSpPr/>
          <p:nvPr userDrawn="1">
            <p:custDataLst>
              <p:tags r:id="rId9"/>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62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6" r:id="rId3"/>
    <p:sldLayoutId id="2147483677" r:id="rId4"/>
  </p:sldLayoutIdLst>
  <p:hf hdr="0" ftr="0" dt="0"/>
  <p:txStyles>
    <p:titleStyle>
      <a:lvl1pPr algn="ctr" defTabSz="1279867" rtl="0" eaLnBrk="1" latinLnBrk="0" hangingPunct="1">
        <a:spcBef>
          <a:spcPct val="0"/>
        </a:spcBef>
        <a:buNone/>
        <a:defRPr sz="6200" b="0" i="0" kern="1200">
          <a:solidFill>
            <a:schemeClr val="accent1"/>
          </a:solidFill>
          <a:latin typeface="Arial"/>
          <a:ea typeface="+mj-ea"/>
          <a:cs typeface="Arial"/>
        </a:defRPr>
      </a:lvl1pPr>
    </p:titleStyle>
    <p:bodyStyle>
      <a:lvl1pPr marL="479950" indent="-479950" algn="l" defTabSz="1279867" rtl="0" eaLnBrk="1" latinLnBrk="0" hangingPunct="1">
        <a:spcBef>
          <a:spcPct val="20000"/>
        </a:spcBef>
        <a:buClr>
          <a:schemeClr val="accent1"/>
        </a:buClr>
        <a:buFont typeface="Wingdings" charset="2"/>
        <a:buChar char="§"/>
        <a:defRPr sz="4500" b="0" i="0" kern="1200">
          <a:solidFill>
            <a:schemeClr val="accent3"/>
          </a:solidFill>
          <a:latin typeface="Arial"/>
          <a:ea typeface="+mn-ea"/>
          <a:cs typeface="Arial"/>
        </a:defRPr>
      </a:lvl1pPr>
      <a:lvl2pPr marL="1039892" indent="-399959" algn="l" defTabSz="1279867" rtl="0" eaLnBrk="1" latinLnBrk="0" hangingPunct="1">
        <a:spcBef>
          <a:spcPct val="20000"/>
        </a:spcBef>
        <a:buClr>
          <a:schemeClr val="accent1"/>
        </a:buClr>
        <a:buFont typeface="Wingdings" charset="2"/>
        <a:buChar char="§"/>
        <a:defRPr sz="3900" b="0" i="0" kern="1200">
          <a:solidFill>
            <a:schemeClr val="accent3"/>
          </a:solidFill>
          <a:latin typeface="Arial"/>
          <a:ea typeface="+mn-ea"/>
          <a:cs typeface="Arial"/>
        </a:defRPr>
      </a:lvl2pPr>
      <a:lvl3pPr marL="1599834" indent="-319967" algn="l" defTabSz="1279867" rtl="0" eaLnBrk="1" latinLnBrk="0" hangingPunct="1">
        <a:spcBef>
          <a:spcPct val="20000"/>
        </a:spcBef>
        <a:buClr>
          <a:schemeClr val="accent1"/>
        </a:buClr>
        <a:buFont typeface="Wingdings" charset="2"/>
        <a:buChar char="§"/>
        <a:defRPr lang="en-US" sz="6200" b="0" i="0" kern="1200" dirty="0">
          <a:solidFill>
            <a:schemeClr val="accent3"/>
          </a:solidFill>
          <a:latin typeface="Arial"/>
          <a:ea typeface="+mj-ea"/>
          <a:cs typeface="Arial"/>
        </a:defRPr>
      </a:lvl3pPr>
      <a:lvl4pPr marL="2239768" indent="-319967" algn="l" defTabSz="1279867" rtl="0" eaLnBrk="1" latinLnBrk="0" hangingPunct="1">
        <a:spcBef>
          <a:spcPct val="20000"/>
        </a:spcBef>
        <a:buClr>
          <a:schemeClr val="accent1"/>
        </a:buClr>
        <a:buFont typeface="Wingdings" charset="2"/>
        <a:buChar char="§"/>
        <a:defRPr sz="2800" b="0" i="0" kern="1200">
          <a:solidFill>
            <a:schemeClr val="accent3"/>
          </a:solidFill>
          <a:latin typeface="Arial"/>
          <a:ea typeface="+mn-ea"/>
          <a:cs typeface="Arial"/>
        </a:defRPr>
      </a:lvl4pPr>
      <a:lvl5pPr marL="2879702" indent="-319967" algn="l" defTabSz="1279867" rtl="0" eaLnBrk="1" latinLnBrk="0" hangingPunct="1">
        <a:spcBef>
          <a:spcPct val="20000"/>
        </a:spcBef>
        <a:buClr>
          <a:schemeClr val="accent1"/>
        </a:buClr>
        <a:buFont typeface="Wingdings" charset="2"/>
        <a:buChar char="§"/>
        <a:defRPr sz="2800" b="0" i="0" kern="1200">
          <a:solidFill>
            <a:schemeClr val="accent3"/>
          </a:solidFill>
          <a:latin typeface="Arial"/>
          <a:ea typeface="+mn-ea"/>
          <a:cs typeface="Arial"/>
        </a:defRPr>
      </a:lvl5pPr>
      <a:lvl6pPr marL="3519635" indent="-319967" algn="l" defTabSz="1279867"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59569" indent="-319967" algn="l" defTabSz="1279867"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799503" indent="-319967" algn="l" defTabSz="1279867"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39436" indent="-319967" algn="l" defTabSz="1279867"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79867" rtl="0" eaLnBrk="1" latinLnBrk="0" hangingPunct="1">
        <a:defRPr sz="2500" kern="1200">
          <a:solidFill>
            <a:schemeClr val="tx1"/>
          </a:solidFill>
          <a:latin typeface="+mn-lt"/>
          <a:ea typeface="+mn-ea"/>
          <a:cs typeface="+mn-cs"/>
        </a:defRPr>
      </a:lvl1pPr>
      <a:lvl2pPr marL="639934" algn="l" defTabSz="1279867" rtl="0" eaLnBrk="1" latinLnBrk="0" hangingPunct="1">
        <a:defRPr sz="2500" kern="1200">
          <a:solidFill>
            <a:schemeClr val="tx1"/>
          </a:solidFill>
          <a:latin typeface="+mn-lt"/>
          <a:ea typeface="+mn-ea"/>
          <a:cs typeface="+mn-cs"/>
        </a:defRPr>
      </a:lvl2pPr>
      <a:lvl3pPr marL="1279867" algn="l" defTabSz="1279867" rtl="0" eaLnBrk="1" latinLnBrk="0" hangingPunct="1">
        <a:defRPr sz="2500" kern="1200">
          <a:solidFill>
            <a:schemeClr val="tx1"/>
          </a:solidFill>
          <a:latin typeface="+mn-lt"/>
          <a:ea typeface="+mn-ea"/>
          <a:cs typeface="+mn-cs"/>
        </a:defRPr>
      </a:lvl3pPr>
      <a:lvl4pPr marL="1919801" algn="l" defTabSz="1279867" rtl="0" eaLnBrk="1" latinLnBrk="0" hangingPunct="1">
        <a:defRPr sz="2500" kern="1200">
          <a:solidFill>
            <a:schemeClr val="tx1"/>
          </a:solidFill>
          <a:latin typeface="+mn-lt"/>
          <a:ea typeface="+mn-ea"/>
          <a:cs typeface="+mn-cs"/>
        </a:defRPr>
      </a:lvl4pPr>
      <a:lvl5pPr marL="2559735" algn="l" defTabSz="1279867" rtl="0" eaLnBrk="1" latinLnBrk="0" hangingPunct="1">
        <a:defRPr sz="2500" kern="1200">
          <a:solidFill>
            <a:schemeClr val="tx1"/>
          </a:solidFill>
          <a:latin typeface="+mn-lt"/>
          <a:ea typeface="+mn-ea"/>
          <a:cs typeface="+mn-cs"/>
        </a:defRPr>
      </a:lvl5pPr>
      <a:lvl6pPr marL="3199668" algn="l" defTabSz="1279867" rtl="0" eaLnBrk="1" latinLnBrk="0" hangingPunct="1">
        <a:defRPr sz="2500" kern="1200">
          <a:solidFill>
            <a:schemeClr val="tx1"/>
          </a:solidFill>
          <a:latin typeface="+mn-lt"/>
          <a:ea typeface="+mn-ea"/>
          <a:cs typeface="+mn-cs"/>
        </a:defRPr>
      </a:lvl6pPr>
      <a:lvl7pPr marL="3839602" algn="l" defTabSz="1279867" rtl="0" eaLnBrk="1" latinLnBrk="0" hangingPunct="1">
        <a:defRPr sz="2500" kern="1200">
          <a:solidFill>
            <a:schemeClr val="tx1"/>
          </a:solidFill>
          <a:latin typeface="+mn-lt"/>
          <a:ea typeface="+mn-ea"/>
          <a:cs typeface="+mn-cs"/>
        </a:defRPr>
      </a:lvl7pPr>
      <a:lvl8pPr marL="4479536" algn="l" defTabSz="1279867" rtl="0" eaLnBrk="1" latinLnBrk="0" hangingPunct="1">
        <a:defRPr sz="2500" kern="1200">
          <a:solidFill>
            <a:schemeClr val="tx1"/>
          </a:solidFill>
          <a:latin typeface="+mn-lt"/>
          <a:ea typeface="+mn-ea"/>
          <a:cs typeface="+mn-cs"/>
        </a:defRPr>
      </a:lvl8pPr>
      <a:lvl9pPr marL="5119470" algn="l" defTabSz="1279867" rtl="0" eaLnBrk="1" latinLnBrk="0" hangingPunct="1">
        <a:defRPr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chart" Target="../charts/chart4.xml"/><Relationship Id="rId3" Type="http://schemas.openxmlformats.org/officeDocument/2006/relationships/slideLayout" Target="../slideLayouts/slideLayout1.xml"/><Relationship Id="rId7" Type="http://schemas.openxmlformats.org/officeDocument/2006/relationships/image" Target="../media/image3.png"/><Relationship Id="rId12" Type="http://schemas.openxmlformats.org/officeDocument/2006/relationships/chart" Target="../charts/chart3.xml"/><Relationship Id="rId2" Type="http://schemas.openxmlformats.org/officeDocument/2006/relationships/tags" Target="../tags/tag7.xml"/><Relationship Id="rId16" Type="http://schemas.openxmlformats.org/officeDocument/2006/relationships/image" Target="../media/image8.png"/><Relationship Id="rId1" Type="http://schemas.openxmlformats.org/officeDocument/2006/relationships/vmlDrawing" Target="../drawings/vmlDrawing4.vml"/><Relationship Id="rId6" Type="http://schemas.openxmlformats.org/officeDocument/2006/relationships/image" Target="../media/image1.emf"/><Relationship Id="rId11" Type="http://schemas.openxmlformats.org/officeDocument/2006/relationships/chart" Target="../charts/chart2.xml"/><Relationship Id="rId5" Type="http://schemas.openxmlformats.org/officeDocument/2006/relationships/oleObject" Target="../embeddings/oleObject4.bin"/><Relationship Id="rId15" Type="http://schemas.openxmlformats.org/officeDocument/2006/relationships/image" Target="../media/image7.png"/><Relationship Id="rId10" Type="http://schemas.openxmlformats.org/officeDocument/2006/relationships/chart" Target="../charts/chart1.xml"/><Relationship Id="rId4" Type="http://schemas.openxmlformats.org/officeDocument/2006/relationships/notesSlide" Target="../notesSlides/notesSlide1.xml"/><Relationship Id="rId9" Type="http://schemas.openxmlformats.org/officeDocument/2006/relationships/image" Target="../media/image5.emf"/><Relationship Id="rId1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1.sv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3.sv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vmlDrawing" Target="../drawings/vmlDrawing5.vml"/><Relationship Id="rId6" Type="http://schemas.openxmlformats.org/officeDocument/2006/relationships/image" Target="../media/image12.emf"/><Relationship Id="rId5" Type="http://schemas.openxmlformats.org/officeDocument/2006/relationships/oleObject" Target="../embeddings/oleObject5.bin"/><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Object 27" hidden="1">
            <a:extLst>
              <a:ext uri="{FF2B5EF4-FFF2-40B4-BE49-F238E27FC236}">
                <a16:creationId xmlns:a16="http://schemas.microsoft.com/office/drawing/2014/main" id="{94DBF50C-B8BA-437D-A741-FD4E7AF2743D}"/>
              </a:ext>
            </a:extLst>
          </p:cNvPr>
          <p:cNvGraphicFramePr>
            <a:graphicFrameLocks noChangeAspect="1"/>
          </p:cNvGraphicFramePr>
          <p:nvPr>
            <p:custDataLst>
              <p:tags r:id="rId2"/>
            </p:custDataLst>
            <p:extLst>
              <p:ext uri="{D42A27DB-BD31-4B8C-83A1-F6EECF244321}">
                <p14:modId xmlns:p14="http://schemas.microsoft.com/office/powerpoint/2010/main" val="4415854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93" name="think-cell Slide" r:id="rId5" imgW="384" imgH="384" progId="TCLayout.ActiveDocument.1">
                  <p:embed/>
                </p:oleObj>
              </mc:Choice>
              <mc:Fallback>
                <p:oleObj name="think-cell Slide" r:id="rId5" imgW="384" imgH="384" progId="TCLayout.ActiveDocument.1">
                  <p:embed/>
                  <p:pic>
                    <p:nvPicPr>
                      <p:cNvPr id="28" name="Object 27" hidden="1">
                        <a:extLst>
                          <a:ext uri="{FF2B5EF4-FFF2-40B4-BE49-F238E27FC236}">
                            <a16:creationId xmlns:a16="http://schemas.microsoft.com/office/drawing/2014/main" id="{94DBF50C-B8BA-437D-A741-FD4E7AF2743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4" name="Rectangle 33"/>
          <p:cNvSpPr/>
          <p:nvPr/>
        </p:nvSpPr>
        <p:spPr>
          <a:xfrm>
            <a:off x="0" y="1540091"/>
            <a:ext cx="12801600" cy="8061109"/>
          </a:xfrm>
          <a:prstGeom prst="rect">
            <a:avLst/>
          </a:prstGeom>
          <a:solidFill>
            <a:srgbClr val="E47D25"/>
          </a:solidFill>
          <a:ln>
            <a:noFill/>
          </a:ln>
        </p:spPr>
        <p:style>
          <a:lnRef idx="1">
            <a:schemeClr val="accent1"/>
          </a:lnRef>
          <a:fillRef idx="3">
            <a:schemeClr val="accent1"/>
          </a:fillRef>
          <a:effectRef idx="2">
            <a:schemeClr val="accent1"/>
          </a:effectRef>
          <a:fontRef idx="minor">
            <a:schemeClr val="lt1"/>
          </a:fontRef>
        </p:style>
        <p:txBody>
          <a:bodyPr lIns="26664" tIns="13332" rIns="26664" bIns="13332" rtlCol="0" anchor="ctr"/>
          <a:lstStyle/>
          <a:p>
            <a:pPr algn="ctr"/>
            <a:endParaRPr lang="en-US"/>
          </a:p>
        </p:txBody>
      </p:sp>
      <p:sp>
        <p:nvSpPr>
          <p:cNvPr id="62" name="AutoShape 4"/>
          <p:cNvSpPr>
            <a:spLocks noChangeArrowheads="1"/>
          </p:cNvSpPr>
          <p:nvPr/>
        </p:nvSpPr>
        <p:spPr bwMode="auto">
          <a:xfrm>
            <a:off x="2480269" y="1668281"/>
            <a:ext cx="2428187" cy="1848813"/>
          </a:xfrm>
          <a:prstGeom prst="roundRect">
            <a:avLst>
              <a:gd name="adj" fmla="val 3882"/>
            </a:avLst>
          </a:prstGeom>
          <a:solidFill>
            <a:schemeClr val="bg2"/>
          </a:solidFill>
          <a:ln w="9525">
            <a:solidFill>
              <a:schemeClr val="tx1"/>
            </a:solidFill>
            <a:round/>
            <a:headEnd/>
            <a:tailEnd/>
          </a:ln>
        </p:spPr>
        <p:txBody>
          <a:bodyPr wrap="none" lIns="26664" tIns="13332" rIns="26664" bIns="13332" anchor="ctr"/>
          <a:lstStyle/>
          <a:p>
            <a:pPr algn="ctr"/>
            <a:endParaRPr lang="en-US" dirty="0">
              <a:latin typeface="Arial"/>
              <a:cs typeface="Arial"/>
            </a:endParaRPr>
          </a:p>
        </p:txBody>
      </p:sp>
      <p:sp>
        <p:nvSpPr>
          <p:cNvPr id="64" name="Text Box 42"/>
          <p:cNvSpPr txBox="1">
            <a:spLocks noChangeArrowheads="1"/>
          </p:cNvSpPr>
          <p:nvPr/>
        </p:nvSpPr>
        <p:spPr bwMode="auto">
          <a:xfrm>
            <a:off x="2535096" y="1706856"/>
            <a:ext cx="2336728" cy="55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6664" tIns="13332" rIns="26664" bIns="13332">
            <a:spAutoFit/>
          </a:bodyPr>
          <a:lstStyle>
            <a:lvl1pPr algn="ctr" defTabSz="4389438" eaLnBrk="0" hangingPunct="0">
              <a:defRPr sz="8600">
                <a:solidFill>
                  <a:schemeClr val="tx1"/>
                </a:solidFill>
                <a:latin typeface="Arial" charset="0"/>
                <a:ea typeface="ＭＳ Ｐゴシック" charset="0"/>
              </a:defRPr>
            </a:lvl1pPr>
            <a:lvl2pPr marL="742950" indent="-285750" algn="ctr" defTabSz="4389438" eaLnBrk="0" hangingPunct="0">
              <a:defRPr sz="8600">
                <a:solidFill>
                  <a:schemeClr val="tx1"/>
                </a:solidFill>
                <a:latin typeface="Arial" charset="0"/>
                <a:ea typeface="ＭＳ Ｐゴシック" charset="0"/>
              </a:defRPr>
            </a:lvl2pPr>
            <a:lvl3pPr marL="1143000" indent="-228600" algn="ctr" defTabSz="4389438" eaLnBrk="0" hangingPunct="0">
              <a:defRPr sz="8600">
                <a:solidFill>
                  <a:schemeClr val="tx1"/>
                </a:solidFill>
                <a:latin typeface="Arial" charset="0"/>
                <a:ea typeface="ＭＳ Ｐゴシック" charset="0"/>
              </a:defRPr>
            </a:lvl3pPr>
            <a:lvl4pPr marL="1600200" indent="-228600" algn="ctr" defTabSz="4389438" eaLnBrk="0" hangingPunct="0">
              <a:defRPr sz="8600">
                <a:solidFill>
                  <a:schemeClr val="tx1"/>
                </a:solidFill>
                <a:latin typeface="Arial" charset="0"/>
                <a:ea typeface="ＭＳ Ｐゴシック" charset="0"/>
              </a:defRPr>
            </a:lvl4pPr>
            <a:lvl5pPr marL="2057400" indent="-228600" algn="ctr" defTabSz="4389438" eaLnBrk="0" hangingPunct="0">
              <a:defRPr sz="8600">
                <a:solidFill>
                  <a:schemeClr val="tx1"/>
                </a:solidFill>
                <a:latin typeface="Arial" charset="0"/>
                <a:ea typeface="ＭＳ Ｐゴシック" charset="0"/>
              </a:defRPr>
            </a:lvl5pPr>
            <a:lvl6pPr marL="2514600" indent="-228600" algn="ctr" defTabSz="4389438" eaLnBrk="0" fontAlgn="base" hangingPunct="0">
              <a:spcBef>
                <a:spcPct val="0"/>
              </a:spcBef>
              <a:spcAft>
                <a:spcPct val="0"/>
              </a:spcAft>
              <a:defRPr sz="8600">
                <a:solidFill>
                  <a:schemeClr val="tx1"/>
                </a:solidFill>
                <a:latin typeface="Arial" charset="0"/>
                <a:ea typeface="ＭＳ Ｐゴシック" charset="0"/>
              </a:defRPr>
            </a:lvl6pPr>
            <a:lvl7pPr marL="2971800" indent="-228600" algn="ctr" defTabSz="4389438" eaLnBrk="0" fontAlgn="base" hangingPunct="0">
              <a:spcBef>
                <a:spcPct val="0"/>
              </a:spcBef>
              <a:spcAft>
                <a:spcPct val="0"/>
              </a:spcAft>
              <a:defRPr sz="8600">
                <a:solidFill>
                  <a:schemeClr val="tx1"/>
                </a:solidFill>
                <a:latin typeface="Arial" charset="0"/>
                <a:ea typeface="ＭＳ Ｐゴシック" charset="0"/>
              </a:defRPr>
            </a:lvl7pPr>
            <a:lvl8pPr marL="3429000" indent="-228600" algn="ctr" defTabSz="4389438" eaLnBrk="0" fontAlgn="base" hangingPunct="0">
              <a:spcBef>
                <a:spcPct val="0"/>
              </a:spcBef>
              <a:spcAft>
                <a:spcPct val="0"/>
              </a:spcAft>
              <a:defRPr sz="8600">
                <a:solidFill>
                  <a:schemeClr val="tx1"/>
                </a:solidFill>
                <a:latin typeface="Arial" charset="0"/>
                <a:ea typeface="ＭＳ Ｐゴシック" charset="0"/>
              </a:defRPr>
            </a:lvl8pPr>
            <a:lvl9pPr marL="3886200" indent="-228600" algn="ctr" defTabSz="4389438"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spcBef>
                <a:spcPct val="50000"/>
              </a:spcBef>
            </a:pPr>
            <a:r>
              <a:rPr lang="en-US" sz="1700" b="1" dirty="0">
                <a:solidFill>
                  <a:srgbClr val="CB1C68"/>
                </a:solidFill>
                <a:latin typeface="Arial"/>
                <a:cs typeface="Arial"/>
              </a:rPr>
              <a:t>II. MOH Budget Execution</a:t>
            </a:r>
          </a:p>
        </p:txBody>
      </p:sp>
      <p:sp>
        <p:nvSpPr>
          <p:cNvPr id="33" name="Rectangle 32"/>
          <p:cNvSpPr/>
          <p:nvPr/>
        </p:nvSpPr>
        <p:spPr>
          <a:xfrm>
            <a:off x="0" y="0"/>
            <a:ext cx="12801600" cy="157839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26664" tIns="13332" rIns="26664" bIns="13332" rtlCol="0" anchor="ctr"/>
          <a:lstStyle/>
          <a:p>
            <a:pPr algn="ctr"/>
            <a:endParaRPr lang="en-US"/>
          </a:p>
        </p:txBody>
      </p:sp>
      <p:sp>
        <p:nvSpPr>
          <p:cNvPr id="18" name="Text Box 14"/>
          <p:cNvSpPr txBox="1">
            <a:spLocks noChangeArrowheads="1"/>
          </p:cNvSpPr>
          <p:nvPr/>
        </p:nvSpPr>
        <p:spPr bwMode="auto">
          <a:xfrm>
            <a:off x="199979" y="201414"/>
            <a:ext cx="12126761" cy="1201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6664" tIns="13332" rIns="26664" bIns="13332">
            <a:spAutoFit/>
          </a:bodyPr>
          <a:lstStyle>
            <a:lvl1pPr algn="ctr" defTabSz="4389438" eaLnBrk="0" hangingPunct="0">
              <a:defRPr sz="8600">
                <a:solidFill>
                  <a:schemeClr val="tx1"/>
                </a:solidFill>
                <a:latin typeface="Arial" charset="0"/>
                <a:ea typeface="ＭＳ Ｐゴシック" charset="0"/>
              </a:defRPr>
            </a:lvl1pPr>
            <a:lvl2pPr marL="742950" indent="-285750" algn="ctr" defTabSz="4389438" eaLnBrk="0" hangingPunct="0">
              <a:defRPr sz="8600">
                <a:solidFill>
                  <a:schemeClr val="tx1"/>
                </a:solidFill>
                <a:latin typeface="Arial" charset="0"/>
                <a:ea typeface="ＭＳ Ｐゴシック" charset="0"/>
              </a:defRPr>
            </a:lvl2pPr>
            <a:lvl3pPr marL="1143000" indent="-228600" algn="ctr" defTabSz="4389438" eaLnBrk="0" hangingPunct="0">
              <a:defRPr sz="8600">
                <a:solidFill>
                  <a:schemeClr val="tx1"/>
                </a:solidFill>
                <a:latin typeface="Arial" charset="0"/>
                <a:ea typeface="ＭＳ Ｐゴシック" charset="0"/>
              </a:defRPr>
            </a:lvl3pPr>
            <a:lvl4pPr marL="1600200" indent="-228600" algn="ctr" defTabSz="4389438" eaLnBrk="0" hangingPunct="0">
              <a:defRPr sz="8600">
                <a:solidFill>
                  <a:schemeClr val="tx1"/>
                </a:solidFill>
                <a:latin typeface="Arial" charset="0"/>
                <a:ea typeface="ＭＳ Ｐゴシック" charset="0"/>
              </a:defRPr>
            </a:lvl4pPr>
            <a:lvl5pPr marL="2057400" indent="-228600" algn="ctr" defTabSz="4389438" eaLnBrk="0" hangingPunct="0">
              <a:defRPr sz="8600">
                <a:solidFill>
                  <a:schemeClr val="tx1"/>
                </a:solidFill>
                <a:latin typeface="Arial" charset="0"/>
                <a:ea typeface="ＭＳ Ｐゴシック" charset="0"/>
              </a:defRPr>
            </a:lvl5pPr>
            <a:lvl6pPr marL="2514600" indent="-228600" algn="ctr" defTabSz="4389438" eaLnBrk="0" fontAlgn="base" hangingPunct="0">
              <a:spcBef>
                <a:spcPct val="0"/>
              </a:spcBef>
              <a:spcAft>
                <a:spcPct val="0"/>
              </a:spcAft>
              <a:defRPr sz="8600">
                <a:solidFill>
                  <a:schemeClr val="tx1"/>
                </a:solidFill>
                <a:latin typeface="Arial" charset="0"/>
                <a:ea typeface="ＭＳ Ｐゴシック" charset="0"/>
              </a:defRPr>
            </a:lvl6pPr>
            <a:lvl7pPr marL="2971800" indent="-228600" algn="ctr" defTabSz="4389438" eaLnBrk="0" fontAlgn="base" hangingPunct="0">
              <a:spcBef>
                <a:spcPct val="0"/>
              </a:spcBef>
              <a:spcAft>
                <a:spcPct val="0"/>
              </a:spcAft>
              <a:defRPr sz="8600">
                <a:solidFill>
                  <a:schemeClr val="tx1"/>
                </a:solidFill>
                <a:latin typeface="Arial" charset="0"/>
                <a:ea typeface="ＭＳ Ｐゴシック" charset="0"/>
              </a:defRPr>
            </a:lvl7pPr>
            <a:lvl8pPr marL="3429000" indent="-228600" algn="ctr" defTabSz="4389438" eaLnBrk="0" fontAlgn="base" hangingPunct="0">
              <a:spcBef>
                <a:spcPct val="0"/>
              </a:spcBef>
              <a:spcAft>
                <a:spcPct val="0"/>
              </a:spcAft>
              <a:defRPr sz="8600">
                <a:solidFill>
                  <a:schemeClr val="tx1"/>
                </a:solidFill>
                <a:latin typeface="Arial" charset="0"/>
                <a:ea typeface="ＭＳ Ｐゴシック" charset="0"/>
              </a:defRPr>
            </a:lvl8pPr>
            <a:lvl9pPr marL="3886200" indent="-228600" algn="ctr" defTabSz="4389438"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spcAft>
                <a:spcPts val="175"/>
              </a:spcAft>
            </a:pPr>
            <a:r>
              <a:rPr lang="en-US" sz="3500" b="1" dirty="0">
                <a:solidFill>
                  <a:srgbClr val="A80A4B"/>
                </a:solidFill>
                <a:latin typeface="Arial"/>
                <a:cs typeface="Arial"/>
              </a:rPr>
              <a:t>GEORGIA</a:t>
            </a:r>
          </a:p>
          <a:p>
            <a:pPr eaLnBrk="1" hangingPunct="1">
              <a:spcAft>
                <a:spcPts val="175"/>
              </a:spcAft>
            </a:pPr>
            <a:r>
              <a:rPr lang="en-US" sz="2100" b="1" dirty="0">
                <a:solidFill>
                  <a:srgbClr val="A80A4B"/>
                </a:solidFill>
                <a:latin typeface="Arial"/>
                <a:cs typeface="Arial"/>
              </a:rPr>
              <a:t>LNCT Network-Wide Meeting</a:t>
            </a:r>
          </a:p>
          <a:p>
            <a:pPr eaLnBrk="1" hangingPunct="1"/>
            <a:r>
              <a:rPr lang="en-US" sz="1600" b="1" i="1" dirty="0" err="1">
                <a:solidFill>
                  <a:srgbClr val="A80A4B"/>
                </a:solidFill>
                <a:latin typeface="Arial"/>
                <a:cs typeface="Arial"/>
              </a:rPr>
              <a:t>Tangerang</a:t>
            </a:r>
            <a:r>
              <a:rPr lang="en-US" sz="1600" b="1" i="1" dirty="0">
                <a:solidFill>
                  <a:srgbClr val="A80A4B"/>
                </a:solidFill>
                <a:latin typeface="Arial"/>
                <a:cs typeface="Arial"/>
              </a:rPr>
              <a:t>, Indonesia, July 2019</a:t>
            </a:r>
            <a:endParaRPr lang="en-US" sz="2600" dirty="0">
              <a:solidFill>
                <a:srgbClr val="A80A4B"/>
              </a:solidFill>
              <a:latin typeface="Arial"/>
              <a:cs typeface="Arial"/>
            </a:endParaRPr>
          </a:p>
        </p:txBody>
      </p:sp>
      <p:sp>
        <p:nvSpPr>
          <p:cNvPr id="49" name="AutoShape 4"/>
          <p:cNvSpPr>
            <a:spLocks noChangeArrowheads="1"/>
          </p:cNvSpPr>
          <p:nvPr/>
        </p:nvSpPr>
        <p:spPr bwMode="auto">
          <a:xfrm>
            <a:off x="38215" y="1669350"/>
            <a:ext cx="2421069" cy="1848813"/>
          </a:xfrm>
          <a:prstGeom prst="roundRect">
            <a:avLst>
              <a:gd name="adj" fmla="val 7146"/>
            </a:avLst>
          </a:prstGeom>
          <a:solidFill>
            <a:schemeClr val="bg2"/>
          </a:solidFill>
          <a:ln w="9525">
            <a:solidFill>
              <a:schemeClr val="tx1"/>
            </a:solidFill>
            <a:round/>
            <a:headEnd/>
            <a:tailEnd/>
          </a:ln>
        </p:spPr>
        <p:txBody>
          <a:bodyPr wrap="none" lIns="26664" tIns="13332" rIns="26664" bIns="13332" anchor="ctr"/>
          <a:lstStyle/>
          <a:p>
            <a:pPr algn="ctr"/>
            <a:endParaRPr lang="en-US" dirty="0">
              <a:latin typeface="Arial"/>
              <a:cs typeface="Arial"/>
            </a:endParaRPr>
          </a:p>
        </p:txBody>
      </p:sp>
      <p:pic>
        <p:nvPicPr>
          <p:cNvPr id="70" name="Picture 69" descr="GAVI_Alliance_Colour_Logo.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04199" y="764888"/>
            <a:ext cx="1373826" cy="526633"/>
          </a:xfrm>
          <a:prstGeom prst="rect">
            <a:avLst/>
          </a:prstGeom>
        </p:spPr>
      </p:pic>
      <p:pic>
        <p:nvPicPr>
          <p:cNvPr id="72" name="Picture 71" descr="Bill-Melinda-Gates-Foundation-Logo.svg_.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632172" y="832466"/>
            <a:ext cx="2066733" cy="430914"/>
          </a:xfrm>
          <a:prstGeom prst="rect">
            <a:avLst/>
          </a:prstGeom>
        </p:spPr>
      </p:pic>
      <p:pic>
        <p:nvPicPr>
          <p:cNvPr id="73" name="Picture 72" descr="LNCT_CMYK Primary Logo.eps"/>
          <p:cNvPicPr>
            <a:picLocks noChangeAspect="1"/>
          </p:cNvPicPr>
          <p:nvPr/>
        </p:nvPicPr>
        <p:blipFill rotWithShape="1">
          <a:blip r:embed="rId9" cstate="print">
            <a:extLst>
              <a:ext uri="{28A0092B-C50C-407E-A947-70E740481C1C}">
                <a14:useLocalDpi xmlns:a14="http://schemas.microsoft.com/office/drawing/2010/main" val="0"/>
              </a:ext>
            </a:extLst>
          </a:blip>
          <a:srcRect l="32565" t="41364" r="33536" b="40806"/>
          <a:stretch/>
        </p:blipFill>
        <p:spPr>
          <a:xfrm>
            <a:off x="9746561" y="8758"/>
            <a:ext cx="1771221" cy="719892"/>
          </a:xfrm>
          <a:prstGeom prst="rect">
            <a:avLst/>
          </a:prstGeom>
        </p:spPr>
      </p:pic>
      <p:sp>
        <p:nvSpPr>
          <p:cNvPr id="140" name="AutoShape 4">
            <a:extLst>
              <a:ext uri="{FF2B5EF4-FFF2-40B4-BE49-F238E27FC236}">
                <a16:creationId xmlns:a16="http://schemas.microsoft.com/office/drawing/2014/main" id="{C14302F3-D4A2-944A-8ED5-4FF089EC7306}"/>
              </a:ext>
            </a:extLst>
          </p:cNvPr>
          <p:cNvSpPr>
            <a:spLocks noChangeArrowheads="1"/>
          </p:cNvSpPr>
          <p:nvPr/>
        </p:nvSpPr>
        <p:spPr bwMode="auto">
          <a:xfrm>
            <a:off x="7970849" y="4080865"/>
            <a:ext cx="4808525" cy="3604945"/>
          </a:xfrm>
          <a:prstGeom prst="roundRect">
            <a:avLst>
              <a:gd name="adj" fmla="val 3882"/>
            </a:avLst>
          </a:prstGeom>
          <a:solidFill>
            <a:schemeClr val="bg2"/>
          </a:solidFill>
          <a:ln w="9525">
            <a:solidFill>
              <a:schemeClr val="tx1"/>
            </a:solidFill>
            <a:round/>
            <a:headEnd/>
            <a:tailEnd/>
          </a:ln>
        </p:spPr>
        <p:txBody>
          <a:bodyPr wrap="none" lIns="26664" tIns="13332" rIns="26664" bIns="13332" anchor="ctr"/>
          <a:lstStyle/>
          <a:p>
            <a:pPr algn="ctr"/>
            <a:endParaRPr lang="en-US" dirty="0">
              <a:latin typeface="Arial"/>
              <a:cs typeface="Arial"/>
            </a:endParaRPr>
          </a:p>
        </p:txBody>
      </p:sp>
      <p:sp>
        <p:nvSpPr>
          <p:cNvPr id="141" name="Text Box 42">
            <a:extLst>
              <a:ext uri="{FF2B5EF4-FFF2-40B4-BE49-F238E27FC236}">
                <a16:creationId xmlns:a16="http://schemas.microsoft.com/office/drawing/2014/main" id="{190075EB-6665-AD47-BCCC-4A83C3902FCC}"/>
              </a:ext>
            </a:extLst>
          </p:cNvPr>
          <p:cNvSpPr txBox="1">
            <a:spLocks noChangeArrowheads="1"/>
          </p:cNvSpPr>
          <p:nvPr/>
        </p:nvSpPr>
        <p:spPr bwMode="auto">
          <a:xfrm>
            <a:off x="8017805" y="4080865"/>
            <a:ext cx="4729752" cy="288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6664" tIns="13332" rIns="26664" bIns="13332">
            <a:spAutoFit/>
          </a:bodyPr>
          <a:lstStyle>
            <a:lvl1pPr algn="ctr" defTabSz="4389438" eaLnBrk="0" hangingPunct="0">
              <a:defRPr sz="8600">
                <a:solidFill>
                  <a:schemeClr val="tx1"/>
                </a:solidFill>
                <a:latin typeface="Arial" charset="0"/>
                <a:ea typeface="ＭＳ Ｐゴシック" charset="0"/>
              </a:defRPr>
            </a:lvl1pPr>
            <a:lvl2pPr marL="742950" indent="-285750" algn="ctr" defTabSz="4389438" eaLnBrk="0" hangingPunct="0">
              <a:defRPr sz="8600">
                <a:solidFill>
                  <a:schemeClr val="tx1"/>
                </a:solidFill>
                <a:latin typeface="Arial" charset="0"/>
                <a:ea typeface="ＭＳ Ｐゴシック" charset="0"/>
              </a:defRPr>
            </a:lvl2pPr>
            <a:lvl3pPr marL="1143000" indent="-228600" algn="ctr" defTabSz="4389438" eaLnBrk="0" hangingPunct="0">
              <a:defRPr sz="8600">
                <a:solidFill>
                  <a:schemeClr val="tx1"/>
                </a:solidFill>
                <a:latin typeface="Arial" charset="0"/>
                <a:ea typeface="ＭＳ Ｐゴシック" charset="0"/>
              </a:defRPr>
            </a:lvl3pPr>
            <a:lvl4pPr marL="1600200" indent="-228600" algn="ctr" defTabSz="4389438" eaLnBrk="0" hangingPunct="0">
              <a:defRPr sz="8600">
                <a:solidFill>
                  <a:schemeClr val="tx1"/>
                </a:solidFill>
                <a:latin typeface="Arial" charset="0"/>
                <a:ea typeface="ＭＳ Ｐゴシック" charset="0"/>
              </a:defRPr>
            </a:lvl4pPr>
            <a:lvl5pPr marL="2057400" indent="-228600" algn="ctr" defTabSz="4389438" eaLnBrk="0" hangingPunct="0">
              <a:defRPr sz="8600">
                <a:solidFill>
                  <a:schemeClr val="tx1"/>
                </a:solidFill>
                <a:latin typeface="Arial" charset="0"/>
                <a:ea typeface="ＭＳ Ｐゴシック" charset="0"/>
              </a:defRPr>
            </a:lvl5pPr>
            <a:lvl6pPr marL="2514600" indent="-228600" algn="ctr" defTabSz="4389438" eaLnBrk="0" fontAlgn="base" hangingPunct="0">
              <a:spcBef>
                <a:spcPct val="0"/>
              </a:spcBef>
              <a:spcAft>
                <a:spcPct val="0"/>
              </a:spcAft>
              <a:defRPr sz="8600">
                <a:solidFill>
                  <a:schemeClr val="tx1"/>
                </a:solidFill>
                <a:latin typeface="Arial" charset="0"/>
                <a:ea typeface="ＭＳ Ｐゴシック" charset="0"/>
              </a:defRPr>
            </a:lvl6pPr>
            <a:lvl7pPr marL="2971800" indent="-228600" algn="ctr" defTabSz="4389438" eaLnBrk="0" fontAlgn="base" hangingPunct="0">
              <a:spcBef>
                <a:spcPct val="0"/>
              </a:spcBef>
              <a:spcAft>
                <a:spcPct val="0"/>
              </a:spcAft>
              <a:defRPr sz="8600">
                <a:solidFill>
                  <a:schemeClr val="tx1"/>
                </a:solidFill>
                <a:latin typeface="Arial" charset="0"/>
                <a:ea typeface="ＭＳ Ｐゴシック" charset="0"/>
              </a:defRPr>
            </a:lvl7pPr>
            <a:lvl8pPr marL="3429000" indent="-228600" algn="ctr" defTabSz="4389438" eaLnBrk="0" fontAlgn="base" hangingPunct="0">
              <a:spcBef>
                <a:spcPct val="0"/>
              </a:spcBef>
              <a:spcAft>
                <a:spcPct val="0"/>
              </a:spcAft>
              <a:defRPr sz="8600">
                <a:solidFill>
                  <a:schemeClr val="tx1"/>
                </a:solidFill>
                <a:latin typeface="Arial" charset="0"/>
                <a:ea typeface="ＭＳ Ｐゴシック" charset="0"/>
              </a:defRPr>
            </a:lvl8pPr>
            <a:lvl9pPr marL="3886200" indent="-228600" algn="ctr" defTabSz="4389438"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spcBef>
                <a:spcPct val="50000"/>
              </a:spcBef>
            </a:pPr>
            <a:r>
              <a:rPr lang="en-US" sz="1700" b="1" dirty="0">
                <a:solidFill>
                  <a:srgbClr val="CB1C68"/>
                </a:solidFill>
                <a:latin typeface="Arial"/>
                <a:cs typeface="Arial"/>
              </a:rPr>
              <a:t>VI. Budget Allocation Process</a:t>
            </a:r>
          </a:p>
        </p:txBody>
      </p:sp>
      <p:grpSp>
        <p:nvGrpSpPr>
          <p:cNvPr id="2" name="Group 1">
            <a:extLst>
              <a:ext uri="{FF2B5EF4-FFF2-40B4-BE49-F238E27FC236}">
                <a16:creationId xmlns:a16="http://schemas.microsoft.com/office/drawing/2014/main" id="{FB0F401A-30DE-453D-961F-5935FEAECF6C}"/>
              </a:ext>
            </a:extLst>
          </p:cNvPr>
          <p:cNvGrpSpPr/>
          <p:nvPr/>
        </p:nvGrpSpPr>
        <p:grpSpPr>
          <a:xfrm>
            <a:off x="31818" y="3561056"/>
            <a:ext cx="4936619" cy="1922081"/>
            <a:chOff x="-315375" y="190715"/>
            <a:chExt cx="4936619" cy="1922081"/>
          </a:xfrm>
        </p:grpSpPr>
        <p:sp>
          <p:nvSpPr>
            <p:cNvPr id="85" name="AutoShape 4">
              <a:extLst>
                <a:ext uri="{FF2B5EF4-FFF2-40B4-BE49-F238E27FC236}">
                  <a16:creationId xmlns:a16="http://schemas.microsoft.com/office/drawing/2014/main" id="{5D9926A3-45B7-B042-B353-5D6562C95376}"/>
                </a:ext>
              </a:extLst>
            </p:cNvPr>
            <p:cNvSpPr>
              <a:spLocks noChangeArrowheads="1"/>
            </p:cNvSpPr>
            <p:nvPr/>
          </p:nvSpPr>
          <p:spPr bwMode="auto">
            <a:xfrm>
              <a:off x="-315375" y="190715"/>
              <a:ext cx="4853901" cy="1922081"/>
            </a:xfrm>
            <a:prstGeom prst="roundRect">
              <a:avLst>
                <a:gd name="adj" fmla="val 7146"/>
              </a:avLst>
            </a:prstGeom>
            <a:solidFill>
              <a:schemeClr val="bg2"/>
            </a:solidFill>
            <a:ln w="9525">
              <a:solidFill>
                <a:schemeClr val="tx1"/>
              </a:solidFill>
              <a:round/>
              <a:headEnd/>
              <a:tailEnd/>
            </a:ln>
          </p:spPr>
          <p:txBody>
            <a:bodyPr wrap="none" lIns="26664" tIns="13332" rIns="26664" bIns="13332" anchor="ctr"/>
            <a:lstStyle/>
            <a:p>
              <a:pPr algn="ctr"/>
              <a:endParaRPr lang="en-US" dirty="0">
                <a:latin typeface="Arial"/>
                <a:cs typeface="Arial"/>
              </a:endParaRPr>
            </a:p>
          </p:txBody>
        </p:sp>
        <p:sp>
          <p:nvSpPr>
            <p:cNvPr id="91" name="Text Box 42">
              <a:extLst>
                <a:ext uri="{FF2B5EF4-FFF2-40B4-BE49-F238E27FC236}">
                  <a16:creationId xmlns:a16="http://schemas.microsoft.com/office/drawing/2014/main" id="{501BECC7-DE21-0941-9745-E9CC609F958B}"/>
                </a:ext>
              </a:extLst>
            </p:cNvPr>
            <p:cNvSpPr txBox="1">
              <a:spLocks noChangeArrowheads="1"/>
            </p:cNvSpPr>
            <p:nvPr/>
          </p:nvSpPr>
          <p:spPr bwMode="auto">
            <a:xfrm>
              <a:off x="-130449" y="213775"/>
              <a:ext cx="4687646" cy="273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6664" tIns="13332" rIns="26664" bIns="13332">
              <a:spAutoFit/>
            </a:bodyPr>
            <a:lstStyle>
              <a:lvl1pPr algn="ctr" defTabSz="4389438" eaLnBrk="0" hangingPunct="0">
                <a:defRPr sz="8600">
                  <a:solidFill>
                    <a:schemeClr val="tx1"/>
                  </a:solidFill>
                  <a:latin typeface="Arial" charset="0"/>
                  <a:ea typeface="ＭＳ Ｐゴシック" charset="0"/>
                </a:defRPr>
              </a:lvl1pPr>
              <a:lvl2pPr marL="742950" indent="-285750" algn="ctr" defTabSz="4389438" eaLnBrk="0" hangingPunct="0">
                <a:defRPr sz="8600">
                  <a:solidFill>
                    <a:schemeClr val="tx1"/>
                  </a:solidFill>
                  <a:latin typeface="Arial" charset="0"/>
                  <a:ea typeface="ＭＳ Ｐゴシック" charset="0"/>
                </a:defRPr>
              </a:lvl2pPr>
              <a:lvl3pPr marL="1143000" indent="-228600" algn="ctr" defTabSz="4389438" eaLnBrk="0" hangingPunct="0">
                <a:defRPr sz="8600">
                  <a:solidFill>
                    <a:schemeClr val="tx1"/>
                  </a:solidFill>
                  <a:latin typeface="Arial" charset="0"/>
                  <a:ea typeface="ＭＳ Ｐゴシック" charset="0"/>
                </a:defRPr>
              </a:lvl3pPr>
              <a:lvl4pPr marL="1600200" indent="-228600" algn="ctr" defTabSz="4389438" eaLnBrk="0" hangingPunct="0">
                <a:defRPr sz="8600">
                  <a:solidFill>
                    <a:schemeClr val="tx1"/>
                  </a:solidFill>
                  <a:latin typeface="Arial" charset="0"/>
                  <a:ea typeface="ＭＳ Ｐゴシック" charset="0"/>
                </a:defRPr>
              </a:lvl4pPr>
              <a:lvl5pPr marL="2057400" indent="-228600" algn="ctr" defTabSz="4389438" eaLnBrk="0" hangingPunct="0">
                <a:defRPr sz="8600">
                  <a:solidFill>
                    <a:schemeClr val="tx1"/>
                  </a:solidFill>
                  <a:latin typeface="Arial" charset="0"/>
                  <a:ea typeface="ＭＳ Ｐゴシック" charset="0"/>
                </a:defRPr>
              </a:lvl5pPr>
              <a:lvl6pPr marL="2514600" indent="-228600" algn="ctr" defTabSz="4389438" eaLnBrk="0" fontAlgn="base" hangingPunct="0">
                <a:spcBef>
                  <a:spcPct val="0"/>
                </a:spcBef>
                <a:spcAft>
                  <a:spcPct val="0"/>
                </a:spcAft>
                <a:defRPr sz="8600">
                  <a:solidFill>
                    <a:schemeClr val="tx1"/>
                  </a:solidFill>
                  <a:latin typeface="Arial" charset="0"/>
                  <a:ea typeface="ＭＳ Ｐゴシック" charset="0"/>
                </a:defRPr>
              </a:lvl6pPr>
              <a:lvl7pPr marL="2971800" indent="-228600" algn="ctr" defTabSz="4389438" eaLnBrk="0" fontAlgn="base" hangingPunct="0">
                <a:spcBef>
                  <a:spcPct val="0"/>
                </a:spcBef>
                <a:spcAft>
                  <a:spcPct val="0"/>
                </a:spcAft>
                <a:defRPr sz="8600">
                  <a:solidFill>
                    <a:schemeClr val="tx1"/>
                  </a:solidFill>
                  <a:latin typeface="Arial" charset="0"/>
                  <a:ea typeface="ＭＳ Ｐゴシック" charset="0"/>
                </a:defRPr>
              </a:lvl7pPr>
              <a:lvl8pPr marL="3429000" indent="-228600" algn="ctr" defTabSz="4389438" eaLnBrk="0" fontAlgn="base" hangingPunct="0">
                <a:spcBef>
                  <a:spcPct val="0"/>
                </a:spcBef>
                <a:spcAft>
                  <a:spcPct val="0"/>
                </a:spcAft>
                <a:defRPr sz="8600">
                  <a:solidFill>
                    <a:schemeClr val="tx1"/>
                  </a:solidFill>
                  <a:latin typeface="Arial" charset="0"/>
                  <a:ea typeface="ＭＳ Ｐゴシック" charset="0"/>
                </a:defRPr>
              </a:lvl8pPr>
              <a:lvl9pPr marL="3886200" indent="-228600" algn="ctr" defTabSz="4389438"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spcBef>
                  <a:spcPct val="50000"/>
                </a:spcBef>
              </a:pPr>
              <a:r>
                <a:rPr lang="en-US" sz="1600" b="1" dirty="0">
                  <a:solidFill>
                    <a:srgbClr val="CB1C68"/>
                  </a:solidFill>
                  <a:latin typeface="Arial"/>
                  <a:cs typeface="Arial"/>
                </a:rPr>
                <a:t>III. Sources of Health Expenditure</a:t>
              </a:r>
            </a:p>
          </p:txBody>
        </p:sp>
        <p:sp>
          <p:nvSpPr>
            <p:cNvPr id="4" name="TextBox 3">
              <a:extLst>
                <a:ext uri="{FF2B5EF4-FFF2-40B4-BE49-F238E27FC236}">
                  <a16:creationId xmlns:a16="http://schemas.microsoft.com/office/drawing/2014/main" id="{FB2198BD-9450-4322-8379-3E7DB10B04A6}"/>
                </a:ext>
              </a:extLst>
            </p:cNvPr>
            <p:cNvSpPr txBox="1"/>
            <p:nvPr/>
          </p:nvSpPr>
          <p:spPr>
            <a:xfrm>
              <a:off x="-243698" y="430148"/>
              <a:ext cx="4789217" cy="584775"/>
            </a:xfrm>
            <a:prstGeom prst="rect">
              <a:avLst/>
            </a:prstGeom>
            <a:noFill/>
          </p:spPr>
          <p:txBody>
            <a:bodyPr wrap="square" rtlCol="0">
              <a:spAutoFit/>
            </a:bodyPr>
            <a:lstStyle/>
            <a:p>
              <a:r>
                <a:rPr lang="en-US" sz="800" dirty="0">
                  <a:solidFill>
                    <a:srgbClr val="143742"/>
                  </a:solidFill>
                </a:rPr>
                <a:t>Year of data: </a:t>
              </a:r>
              <a:r>
                <a:rPr lang="en-US" sz="800" dirty="0" smtClean="0">
                  <a:solidFill>
                    <a:srgbClr val="E47D25"/>
                  </a:solidFill>
                </a:rPr>
                <a:t>2017</a:t>
              </a:r>
              <a:endParaRPr lang="en-US" sz="800" dirty="0">
                <a:solidFill>
                  <a:srgbClr val="E47D25"/>
                </a:solidFill>
              </a:endParaRPr>
            </a:p>
            <a:p>
              <a:r>
                <a:rPr lang="en-US" sz="800" dirty="0">
                  <a:solidFill>
                    <a:srgbClr val="143742"/>
                  </a:solidFill>
                </a:rPr>
                <a:t>CHE per capita: </a:t>
              </a:r>
              <a:r>
                <a:rPr lang="en-US" sz="800" dirty="0">
                  <a:solidFill>
                    <a:srgbClr val="E47D25"/>
                  </a:solidFill>
                </a:rPr>
                <a:t>US$308</a:t>
              </a:r>
            </a:p>
            <a:p>
              <a:r>
                <a:rPr lang="en-US" sz="800" dirty="0">
                  <a:solidFill>
                    <a:srgbClr val="143742"/>
                  </a:solidFill>
                </a:rPr>
                <a:t>Domestic General Government Health Expenditure as % of General Government Expenditure: </a:t>
              </a:r>
              <a:r>
                <a:rPr lang="en-US" sz="800" dirty="0">
                  <a:solidFill>
                    <a:srgbClr val="E47D25"/>
                  </a:solidFill>
                </a:rPr>
                <a:t>10%</a:t>
              </a:r>
            </a:p>
            <a:p>
              <a:r>
                <a:rPr lang="en-US" sz="800" dirty="0">
                  <a:solidFill>
                    <a:srgbClr val="143742"/>
                  </a:solidFill>
                </a:rPr>
                <a:t>% of Domestic General Government Health Expenditure spent on immunization:</a:t>
              </a:r>
              <a:r>
                <a:rPr lang="en-US" sz="800" dirty="0">
                  <a:solidFill>
                    <a:srgbClr val="E47D25"/>
                  </a:solidFill>
                </a:rPr>
                <a:t> </a:t>
              </a:r>
              <a:r>
                <a:rPr lang="en-US" sz="800" dirty="0" smtClean="0">
                  <a:solidFill>
                    <a:srgbClr val="E47D25"/>
                  </a:solidFill>
                </a:rPr>
                <a:t>2.15%</a:t>
              </a:r>
              <a:endParaRPr lang="en-US" sz="800" dirty="0">
                <a:solidFill>
                  <a:srgbClr val="E47D25"/>
                </a:solidFill>
              </a:endParaRPr>
            </a:p>
          </p:txBody>
        </p:sp>
        <p:graphicFrame>
          <p:nvGraphicFramePr>
            <p:cNvPr id="8" name="Chart 7">
              <a:extLst>
                <a:ext uri="{FF2B5EF4-FFF2-40B4-BE49-F238E27FC236}">
                  <a16:creationId xmlns:a16="http://schemas.microsoft.com/office/drawing/2014/main" id="{85D42408-7F61-40BF-8466-026815DCF52A}"/>
                </a:ext>
              </a:extLst>
            </p:cNvPr>
            <p:cNvGraphicFramePr/>
            <p:nvPr>
              <p:extLst>
                <p:ext uri="{D42A27DB-BD31-4B8C-83A1-F6EECF244321}">
                  <p14:modId xmlns:p14="http://schemas.microsoft.com/office/powerpoint/2010/main" val="2879390193"/>
                </p:ext>
              </p:extLst>
            </p:nvPr>
          </p:nvGraphicFramePr>
          <p:xfrm>
            <a:off x="-203342" y="994205"/>
            <a:ext cx="2157862" cy="1118591"/>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2" name="Chart 11">
              <a:extLst>
                <a:ext uri="{FF2B5EF4-FFF2-40B4-BE49-F238E27FC236}">
                  <a16:creationId xmlns:a16="http://schemas.microsoft.com/office/drawing/2014/main" id="{DB4093F0-1E74-4A5C-A2B5-67556D520125}"/>
                </a:ext>
              </a:extLst>
            </p:cNvPr>
            <p:cNvGraphicFramePr/>
            <p:nvPr>
              <p:extLst>
                <p:ext uri="{D42A27DB-BD31-4B8C-83A1-F6EECF244321}">
                  <p14:modId xmlns:p14="http://schemas.microsoft.com/office/powerpoint/2010/main" val="777068776"/>
                </p:ext>
              </p:extLst>
            </p:nvPr>
          </p:nvGraphicFramePr>
          <p:xfrm>
            <a:off x="1938532" y="889786"/>
            <a:ext cx="2682712" cy="1212326"/>
          </p:xfrm>
          <a:graphic>
            <a:graphicData uri="http://schemas.openxmlformats.org/drawingml/2006/chart">
              <c:chart xmlns:c="http://schemas.openxmlformats.org/drawingml/2006/chart" xmlns:r="http://schemas.openxmlformats.org/officeDocument/2006/relationships" r:id="rId11"/>
            </a:graphicData>
          </a:graphic>
        </p:graphicFrame>
      </p:grpSp>
      <p:cxnSp>
        <p:nvCxnSpPr>
          <p:cNvPr id="37" name="Straight Connector 36"/>
          <p:cNvCxnSpPr/>
          <p:nvPr/>
        </p:nvCxnSpPr>
        <p:spPr>
          <a:xfrm>
            <a:off x="-1636" y="1536360"/>
            <a:ext cx="12801600" cy="13335"/>
          </a:xfrm>
          <a:prstGeom prst="line">
            <a:avLst/>
          </a:prstGeom>
          <a:ln w="190500" cmpd="sng">
            <a:solidFill>
              <a:srgbClr val="143742"/>
            </a:solidFill>
          </a:ln>
          <a:effectLst/>
        </p:spPr>
        <p:style>
          <a:lnRef idx="2">
            <a:schemeClr val="accent1"/>
          </a:lnRef>
          <a:fillRef idx="0">
            <a:schemeClr val="accent1"/>
          </a:fillRef>
          <a:effectRef idx="1">
            <a:schemeClr val="accent1"/>
          </a:effectRef>
          <a:fontRef idx="minor">
            <a:schemeClr val="tx1"/>
          </a:fontRef>
        </p:style>
      </p:cxnSp>
      <p:grpSp>
        <p:nvGrpSpPr>
          <p:cNvPr id="110" name="Group 109">
            <a:extLst>
              <a:ext uri="{FF2B5EF4-FFF2-40B4-BE49-F238E27FC236}">
                <a16:creationId xmlns:a16="http://schemas.microsoft.com/office/drawing/2014/main" id="{88EBE286-59AA-A54D-ABD4-801A3A97834F}"/>
              </a:ext>
            </a:extLst>
          </p:cNvPr>
          <p:cNvGrpSpPr/>
          <p:nvPr/>
        </p:nvGrpSpPr>
        <p:grpSpPr>
          <a:xfrm>
            <a:off x="7965481" y="1672957"/>
            <a:ext cx="4818681" cy="2388384"/>
            <a:chOff x="3952282" y="1734654"/>
            <a:chExt cx="4492902" cy="4392248"/>
          </a:xfrm>
        </p:grpSpPr>
        <p:sp>
          <p:nvSpPr>
            <p:cNvPr id="13" name="AutoShape 4"/>
            <p:cNvSpPr>
              <a:spLocks noChangeArrowheads="1"/>
            </p:cNvSpPr>
            <p:nvPr/>
          </p:nvSpPr>
          <p:spPr bwMode="auto">
            <a:xfrm>
              <a:off x="3952282" y="1734654"/>
              <a:ext cx="4492902" cy="4392248"/>
            </a:xfrm>
            <a:prstGeom prst="roundRect">
              <a:avLst>
                <a:gd name="adj" fmla="val 3882"/>
              </a:avLst>
            </a:prstGeom>
            <a:solidFill>
              <a:schemeClr val="bg2"/>
            </a:solidFill>
            <a:ln w="9525">
              <a:solidFill>
                <a:schemeClr val="tx1"/>
              </a:solidFill>
              <a:round/>
              <a:headEnd/>
              <a:tailEnd/>
            </a:ln>
          </p:spPr>
          <p:txBody>
            <a:bodyPr wrap="none" lIns="26664" tIns="13332" rIns="26664" bIns="13332" anchor="ctr"/>
            <a:lstStyle/>
            <a:p>
              <a:pPr algn="ctr"/>
              <a:endParaRPr lang="en-US" sz="1200">
                <a:latin typeface="Arial"/>
                <a:cs typeface="Arial"/>
              </a:endParaRPr>
            </a:p>
          </p:txBody>
        </p:sp>
        <p:sp>
          <p:nvSpPr>
            <p:cNvPr id="29" name="Text Box 42"/>
            <p:cNvSpPr txBox="1">
              <a:spLocks noChangeArrowheads="1"/>
            </p:cNvSpPr>
            <p:nvPr/>
          </p:nvSpPr>
          <p:spPr bwMode="auto">
            <a:xfrm>
              <a:off x="4187536" y="1831519"/>
              <a:ext cx="4022394" cy="422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6664" tIns="13332" rIns="26664" bIns="13332">
              <a:spAutoFit/>
            </a:bodyPr>
            <a:lstStyle>
              <a:lvl1pPr algn="ctr" defTabSz="4389438" eaLnBrk="0" hangingPunct="0">
                <a:defRPr sz="8600">
                  <a:solidFill>
                    <a:schemeClr val="tx1"/>
                  </a:solidFill>
                  <a:latin typeface="Arial" charset="0"/>
                  <a:ea typeface="ＭＳ Ｐゴシック" charset="0"/>
                </a:defRPr>
              </a:lvl1pPr>
              <a:lvl2pPr marL="742950" indent="-285750" algn="ctr" defTabSz="4389438" eaLnBrk="0" hangingPunct="0">
                <a:defRPr sz="8600">
                  <a:solidFill>
                    <a:schemeClr val="tx1"/>
                  </a:solidFill>
                  <a:latin typeface="Arial" charset="0"/>
                  <a:ea typeface="ＭＳ Ｐゴシック" charset="0"/>
                </a:defRPr>
              </a:lvl2pPr>
              <a:lvl3pPr marL="1143000" indent="-228600" algn="ctr" defTabSz="4389438" eaLnBrk="0" hangingPunct="0">
                <a:defRPr sz="8600">
                  <a:solidFill>
                    <a:schemeClr val="tx1"/>
                  </a:solidFill>
                  <a:latin typeface="Arial" charset="0"/>
                  <a:ea typeface="ＭＳ Ｐゴシック" charset="0"/>
                </a:defRPr>
              </a:lvl3pPr>
              <a:lvl4pPr marL="1600200" indent="-228600" algn="ctr" defTabSz="4389438" eaLnBrk="0" hangingPunct="0">
                <a:defRPr sz="8600">
                  <a:solidFill>
                    <a:schemeClr val="tx1"/>
                  </a:solidFill>
                  <a:latin typeface="Arial" charset="0"/>
                  <a:ea typeface="ＭＳ Ｐゴシック" charset="0"/>
                </a:defRPr>
              </a:lvl4pPr>
              <a:lvl5pPr marL="2057400" indent="-228600" algn="ctr" defTabSz="4389438" eaLnBrk="0" hangingPunct="0">
                <a:defRPr sz="8600">
                  <a:solidFill>
                    <a:schemeClr val="tx1"/>
                  </a:solidFill>
                  <a:latin typeface="Arial" charset="0"/>
                  <a:ea typeface="ＭＳ Ｐゴシック" charset="0"/>
                </a:defRPr>
              </a:lvl5pPr>
              <a:lvl6pPr marL="2514600" indent="-228600" algn="ctr" defTabSz="4389438" eaLnBrk="0" fontAlgn="base" hangingPunct="0">
                <a:spcBef>
                  <a:spcPct val="0"/>
                </a:spcBef>
                <a:spcAft>
                  <a:spcPct val="0"/>
                </a:spcAft>
                <a:defRPr sz="8600">
                  <a:solidFill>
                    <a:schemeClr val="tx1"/>
                  </a:solidFill>
                  <a:latin typeface="Arial" charset="0"/>
                  <a:ea typeface="ＭＳ Ｐゴシック" charset="0"/>
                </a:defRPr>
              </a:lvl6pPr>
              <a:lvl7pPr marL="2971800" indent="-228600" algn="ctr" defTabSz="4389438" eaLnBrk="0" fontAlgn="base" hangingPunct="0">
                <a:spcBef>
                  <a:spcPct val="0"/>
                </a:spcBef>
                <a:spcAft>
                  <a:spcPct val="0"/>
                </a:spcAft>
                <a:defRPr sz="8600">
                  <a:solidFill>
                    <a:schemeClr val="tx1"/>
                  </a:solidFill>
                  <a:latin typeface="Arial" charset="0"/>
                  <a:ea typeface="ＭＳ Ｐゴシック" charset="0"/>
                </a:defRPr>
              </a:lvl7pPr>
              <a:lvl8pPr marL="3429000" indent="-228600" algn="ctr" defTabSz="4389438" eaLnBrk="0" fontAlgn="base" hangingPunct="0">
                <a:spcBef>
                  <a:spcPct val="0"/>
                </a:spcBef>
                <a:spcAft>
                  <a:spcPct val="0"/>
                </a:spcAft>
                <a:defRPr sz="8600">
                  <a:solidFill>
                    <a:schemeClr val="tx1"/>
                  </a:solidFill>
                  <a:latin typeface="Arial" charset="0"/>
                  <a:ea typeface="ＭＳ Ｐゴシック" charset="0"/>
                </a:defRPr>
              </a:lvl8pPr>
              <a:lvl9pPr marL="3886200" indent="-228600" algn="ctr" defTabSz="4389438"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spcBef>
                  <a:spcPct val="50000"/>
                </a:spcBef>
              </a:pPr>
              <a:r>
                <a:rPr lang="en-US" sz="1600" b="1" dirty="0">
                  <a:solidFill>
                    <a:srgbClr val="CB1C68"/>
                  </a:solidFill>
                  <a:latin typeface="Arial"/>
                  <a:cs typeface="Arial"/>
                </a:rPr>
                <a:t>V. Funding Flows for Immunization</a:t>
              </a:r>
            </a:p>
          </p:txBody>
        </p:sp>
      </p:grpSp>
      <p:sp>
        <p:nvSpPr>
          <p:cNvPr id="61" name="AutoShape 4">
            <a:extLst>
              <a:ext uri="{FF2B5EF4-FFF2-40B4-BE49-F238E27FC236}">
                <a16:creationId xmlns:a16="http://schemas.microsoft.com/office/drawing/2014/main" id="{20AFDD57-5A28-4196-B292-1EF5A74073B1}"/>
              </a:ext>
            </a:extLst>
          </p:cNvPr>
          <p:cNvSpPr>
            <a:spLocks noChangeArrowheads="1"/>
          </p:cNvSpPr>
          <p:nvPr/>
        </p:nvSpPr>
        <p:spPr bwMode="auto">
          <a:xfrm>
            <a:off x="29765" y="5502133"/>
            <a:ext cx="4862389" cy="4085112"/>
          </a:xfrm>
          <a:prstGeom prst="roundRect">
            <a:avLst>
              <a:gd name="adj" fmla="val 7146"/>
            </a:avLst>
          </a:prstGeom>
          <a:solidFill>
            <a:schemeClr val="bg2"/>
          </a:solidFill>
          <a:ln w="9525">
            <a:solidFill>
              <a:schemeClr val="tx1"/>
            </a:solidFill>
            <a:round/>
            <a:headEnd/>
            <a:tailEnd/>
          </a:ln>
        </p:spPr>
        <p:txBody>
          <a:bodyPr wrap="none" lIns="26664" tIns="13332" rIns="26664" bIns="13332" anchor="ctr"/>
          <a:lstStyle/>
          <a:p>
            <a:pPr algn="ctr"/>
            <a:endParaRPr lang="en-US" dirty="0">
              <a:latin typeface="Arial"/>
              <a:cs typeface="Arial"/>
            </a:endParaRPr>
          </a:p>
        </p:txBody>
      </p:sp>
      <p:sp>
        <p:nvSpPr>
          <p:cNvPr id="65" name="Text Box 42">
            <a:extLst>
              <a:ext uri="{FF2B5EF4-FFF2-40B4-BE49-F238E27FC236}">
                <a16:creationId xmlns:a16="http://schemas.microsoft.com/office/drawing/2014/main" id="{08AB4FF3-1E14-4B5F-B2A4-6A1F13174AB1}"/>
              </a:ext>
            </a:extLst>
          </p:cNvPr>
          <p:cNvSpPr txBox="1">
            <a:spLocks noChangeArrowheads="1"/>
          </p:cNvSpPr>
          <p:nvPr/>
        </p:nvSpPr>
        <p:spPr bwMode="auto">
          <a:xfrm>
            <a:off x="377661" y="5545026"/>
            <a:ext cx="4049687" cy="296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6664" tIns="13332" rIns="26664" bIns="13332">
            <a:spAutoFit/>
          </a:bodyPr>
          <a:lstStyle>
            <a:lvl1pPr algn="ctr" defTabSz="4389438" eaLnBrk="0" hangingPunct="0">
              <a:defRPr sz="8600">
                <a:solidFill>
                  <a:schemeClr val="tx1"/>
                </a:solidFill>
                <a:latin typeface="Arial" charset="0"/>
                <a:ea typeface="ＭＳ Ｐゴシック" charset="0"/>
              </a:defRPr>
            </a:lvl1pPr>
            <a:lvl2pPr marL="742950" indent="-285750" algn="ctr" defTabSz="4389438" eaLnBrk="0" hangingPunct="0">
              <a:defRPr sz="8600">
                <a:solidFill>
                  <a:schemeClr val="tx1"/>
                </a:solidFill>
                <a:latin typeface="Arial" charset="0"/>
                <a:ea typeface="ＭＳ Ｐゴシック" charset="0"/>
              </a:defRPr>
            </a:lvl2pPr>
            <a:lvl3pPr marL="1143000" indent="-228600" algn="ctr" defTabSz="4389438" eaLnBrk="0" hangingPunct="0">
              <a:defRPr sz="8600">
                <a:solidFill>
                  <a:schemeClr val="tx1"/>
                </a:solidFill>
                <a:latin typeface="Arial" charset="0"/>
                <a:ea typeface="ＭＳ Ｐゴシック" charset="0"/>
              </a:defRPr>
            </a:lvl3pPr>
            <a:lvl4pPr marL="1600200" indent="-228600" algn="ctr" defTabSz="4389438" eaLnBrk="0" hangingPunct="0">
              <a:defRPr sz="8600">
                <a:solidFill>
                  <a:schemeClr val="tx1"/>
                </a:solidFill>
                <a:latin typeface="Arial" charset="0"/>
                <a:ea typeface="ＭＳ Ｐゴシック" charset="0"/>
              </a:defRPr>
            </a:lvl4pPr>
            <a:lvl5pPr marL="2057400" indent="-228600" algn="ctr" defTabSz="4389438" eaLnBrk="0" hangingPunct="0">
              <a:defRPr sz="8600">
                <a:solidFill>
                  <a:schemeClr val="tx1"/>
                </a:solidFill>
                <a:latin typeface="Arial" charset="0"/>
                <a:ea typeface="ＭＳ Ｐゴシック" charset="0"/>
              </a:defRPr>
            </a:lvl5pPr>
            <a:lvl6pPr marL="2514600" indent="-228600" algn="ctr" defTabSz="4389438" eaLnBrk="0" fontAlgn="base" hangingPunct="0">
              <a:spcBef>
                <a:spcPct val="0"/>
              </a:spcBef>
              <a:spcAft>
                <a:spcPct val="0"/>
              </a:spcAft>
              <a:defRPr sz="8600">
                <a:solidFill>
                  <a:schemeClr val="tx1"/>
                </a:solidFill>
                <a:latin typeface="Arial" charset="0"/>
                <a:ea typeface="ＭＳ Ｐゴシック" charset="0"/>
              </a:defRPr>
            </a:lvl6pPr>
            <a:lvl7pPr marL="2971800" indent="-228600" algn="ctr" defTabSz="4389438" eaLnBrk="0" fontAlgn="base" hangingPunct="0">
              <a:spcBef>
                <a:spcPct val="0"/>
              </a:spcBef>
              <a:spcAft>
                <a:spcPct val="0"/>
              </a:spcAft>
              <a:defRPr sz="8600">
                <a:solidFill>
                  <a:schemeClr val="tx1"/>
                </a:solidFill>
                <a:latin typeface="Arial" charset="0"/>
                <a:ea typeface="ＭＳ Ｐゴシック" charset="0"/>
              </a:defRPr>
            </a:lvl7pPr>
            <a:lvl8pPr marL="3429000" indent="-228600" algn="ctr" defTabSz="4389438" eaLnBrk="0" fontAlgn="base" hangingPunct="0">
              <a:spcBef>
                <a:spcPct val="0"/>
              </a:spcBef>
              <a:spcAft>
                <a:spcPct val="0"/>
              </a:spcAft>
              <a:defRPr sz="8600">
                <a:solidFill>
                  <a:schemeClr val="tx1"/>
                </a:solidFill>
                <a:latin typeface="Arial" charset="0"/>
                <a:ea typeface="ＭＳ Ｐゴシック" charset="0"/>
              </a:defRPr>
            </a:lvl8pPr>
            <a:lvl9pPr marL="3886200" indent="-228600" algn="ctr" defTabSz="4389438"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spcBef>
                <a:spcPct val="50000"/>
              </a:spcBef>
            </a:pPr>
            <a:r>
              <a:rPr lang="en-US" sz="1700" b="1" dirty="0">
                <a:solidFill>
                  <a:srgbClr val="CB1C68"/>
                </a:solidFill>
                <a:latin typeface="Arial"/>
                <a:cs typeface="Arial"/>
              </a:rPr>
              <a:t>IV. Routine Immunization Budget</a:t>
            </a:r>
          </a:p>
        </p:txBody>
      </p:sp>
      <p:sp>
        <p:nvSpPr>
          <p:cNvPr id="66" name="TextBox 65">
            <a:extLst>
              <a:ext uri="{FF2B5EF4-FFF2-40B4-BE49-F238E27FC236}">
                <a16:creationId xmlns:a16="http://schemas.microsoft.com/office/drawing/2014/main" id="{642AB320-9C86-496A-BC5D-9CD5C09AF97F}"/>
              </a:ext>
            </a:extLst>
          </p:cNvPr>
          <p:cNvSpPr txBox="1"/>
          <p:nvPr/>
        </p:nvSpPr>
        <p:spPr>
          <a:xfrm>
            <a:off x="2685293" y="5921423"/>
            <a:ext cx="2171210" cy="1615827"/>
          </a:xfrm>
          <a:prstGeom prst="rect">
            <a:avLst/>
          </a:prstGeom>
          <a:noFill/>
        </p:spPr>
        <p:txBody>
          <a:bodyPr wrap="square" rtlCol="0">
            <a:spAutoFit/>
          </a:bodyPr>
          <a:lstStyle/>
          <a:p>
            <a:r>
              <a:rPr lang="en-US" sz="1100" dirty="0">
                <a:solidFill>
                  <a:srgbClr val="143742"/>
                </a:solidFill>
              </a:rPr>
              <a:t>Total Expenditure (from all sources) on routine immunization: </a:t>
            </a:r>
            <a:r>
              <a:rPr lang="en-US" sz="1100" dirty="0">
                <a:solidFill>
                  <a:srgbClr val="E47D25"/>
                </a:solidFill>
              </a:rPr>
              <a:t>$7.8 million</a:t>
            </a:r>
          </a:p>
          <a:p>
            <a:endParaRPr lang="en-US" sz="1100" dirty="0">
              <a:solidFill>
                <a:srgbClr val="143742"/>
              </a:solidFill>
            </a:endParaRPr>
          </a:p>
          <a:p>
            <a:r>
              <a:rPr lang="en-US" sz="1100" dirty="0">
                <a:solidFill>
                  <a:srgbClr val="143742"/>
                </a:solidFill>
              </a:rPr>
              <a:t>RI Budget per Surviving Infant: </a:t>
            </a:r>
            <a:r>
              <a:rPr lang="en-US" sz="1100" dirty="0">
                <a:solidFill>
                  <a:srgbClr val="E47D25"/>
                </a:solidFill>
              </a:rPr>
              <a:t>$153</a:t>
            </a:r>
          </a:p>
          <a:p>
            <a:endParaRPr lang="en-US" sz="1100" dirty="0">
              <a:solidFill>
                <a:srgbClr val="143742"/>
              </a:solidFill>
            </a:endParaRPr>
          </a:p>
          <a:p>
            <a:r>
              <a:rPr lang="en-US" sz="1100" dirty="0">
                <a:solidFill>
                  <a:srgbClr val="143742"/>
                </a:solidFill>
              </a:rPr>
              <a:t>% of RI costs financed by gov’t: </a:t>
            </a:r>
            <a:r>
              <a:rPr lang="en-US" sz="1100" dirty="0">
                <a:solidFill>
                  <a:srgbClr val="E47D25"/>
                </a:solidFill>
              </a:rPr>
              <a:t>99%</a:t>
            </a:r>
          </a:p>
        </p:txBody>
      </p:sp>
      <p:sp>
        <p:nvSpPr>
          <p:cNvPr id="24" name="Rectangle 23">
            <a:extLst>
              <a:ext uri="{FF2B5EF4-FFF2-40B4-BE49-F238E27FC236}">
                <a16:creationId xmlns:a16="http://schemas.microsoft.com/office/drawing/2014/main" id="{EE53A048-7EC6-4B36-A979-A12919E3E485}"/>
              </a:ext>
            </a:extLst>
          </p:cNvPr>
          <p:cNvSpPr/>
          <p:nvPr/>
        </p:nvSpPr>
        <p:spPr>
          <a:xfrm>
            <a:off x="4918569" y="1779863"/>
            <a:ext cx="2911602" cy="584628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0" i="1" u="sng" dirty="0"/>
              <a:t>Ask me how:</a:t>
            </a:r>
          </a:p>
          <a:p>
            <a:pPr algn="ctr"/>
            <a:r>
              <a:rPr lang="en-US" sz="1800" dirty="0"/>
              <a:t>Immunization has been made one of the highest Public Health priorities for the Government of Georgia, the clear confirmation of which is that funding of the program significantly increased from 4 </a:t>
            </a:r>
            <a:r>
              <a:rPr lang="en-US" sz="1800" dirty="0" err="1"/>
              <a:t>mln</a:t>
            </a:r>
            <a:r>
              <a:rPr lang="en-US" sz="1800" dirty="0"/>
              <a:t> GEL in 2012 to 22.4 </a:t>
            </a:r>
            <a:r>
              <a:rPr lang="en-US" sz="1800" dirty="0" err="1"/>
              <a:t>mln</a:t>
            </a:r>
            <a:r>
              <a:rPr lang="en-US" sz="1800" dirty="0"/>
              <a:t>  in 2019.</a:t>
            </a:r>
          </a:p>
          <a:p>
            <a:pPr algn="ctr"/>
            <a:endParaRPr lang="en-US" sz="1800" dirty="0"/>
          </a:p>
          <a:p>
            <a:pPr algn="ctr"/>
            <a:r>
              <a:rPr lang="en-US" sz="1800" i="1" u="sng" dirty="0"/>
              <a:t>I want to know:</a:t>
            </a:r>
          </a:p>
          <a:p>
            <a:pPr algn="ctr"/>
            <a:r>
              <a:rPr lang="en-US" sz="1800" dirty="0"/>
              <a:t>How other countries implement results-based financing in immunization programs. How does it work? What impact has this had on program progress?</a:t>
            </a:r>
          </a:p>
          <a:p>
            <a:pPr algn="ctr"/>
            <a:endParaRPr lang="en-US" sz="1800" dirty="0"/>
          </a:p>
        </p:txBody>
      </p:sp>
      <p:sp>
        <p:nvSpPr>
          <p:cNvPr id="40" name="TextBox 39">
            <a:extLst>
              <a:ext uri="{FF2B5EF4-FFF2-40B4-BE49-F238E27FC236}">
                <a16:creationId xmlns:a16="http://schemas.microsoft.com/office/drawing/2014/main" id="{080E32F3-B0C9-4812-ADDB-8968789D4753}"/>
              </a:ext>
            </a:extLst>
          </p:cNvPr>
          <p:cNvSpPr txBox="1"/>
          <p:nvPr/>
        </p:nvSpPr>
        <p:spPr>
          <a:xfrm>
            <a:off x="827774" y="1120485"/>
            <a:ext cx="2188319" cy="307777"/>
          </a:xfrm>
          <a:prstGeom prst="rect">
            <a:avLst/>
          </a:prstGeom>
          <a:noFill/>
        </p:spPr>
        <p:txBody>
          <a:bodyPr wrap="square" rtlCol="0">
            <a:spAutoFit/>
          </a:bodyPr>
          <a:lstStyle/>
          <a:p>
            <a:r>
              <a:rPr lang="en-US" sz="1400" dirty="0">
                <a:solidFill>
                  <a:schemeClr val="bg2"/>
                </a:solidFill>
              </a:rPr>
              <a:t>(</a:t>
            </a:r>
            <a:r>
              <a:rPr lang="en-US" sz="1400" dirty="0" err="1">
                <a:solidFill>
                  <a:schemeClr val="bg2"/>
                </a:solidFill>
              </a:rPr>
              <a:t>Exampledonia’s</a:t>
            </a:r>
            <a:r>
              <a:rPr lang="en-US" sz="1400" dirty="0">
                <a:solidFill>
                  <a:schemeClr val="bg2"/>
                </a:solidFill>
              </a:rPr>
              <a:t> Flag)</a:t>
            </a:r>
          </a:p>
        </p:txBody>
      </p:sp>
      <p:sp>
        <p:nvSpPr>
          <p:cNvPr id="83" name="AutoShape 4">
            <a:extLst>
              <a:ext uri="{FF2B5EF4-FFF2-40B4-BE49-F238E27FC236}">
                <a16:creationId xmlns:a16="http://schemas.microsoft.com/office/drawing/2014/main" id="{15859879-DD93-48F2-A23F-519527133486}"/>
              </a:ext>
            </a:extLst>
          </p:cNvPr>
          <p:cNvSpPr>
            <a:spLocks noChangeArrowheads="1"/>
          </p:cNvSpPr>
          <p:nvPr/>
        </p:nvSpPr>
        <p:spPr bwMode="auto">
          <a:xfrm>
            <a:off x="7982963" y="7698522"/>
            <a:ext cx="4796412" cy="1902678"/>
          </a:xfrm>
          <a:prstGeom prst="roundRect">
            <a:avLst>
              <a:gd name="adj" fmla="val 3882"/>
            </a:avLst>
          </a:prstGeom>
          <a:solidFill>
            <a:schemeClr val="bg2"/>
          </a:solidFill>
          <a:ln w="9525">
            <a:solidFill>
              <a:schemeClr val="tx1"/>
            </a:solidFill>
            <a:round/>
            <a:headEnd/>
            <a:tailEnd/>
          </a:ln>
        </p:spPr>
        <p:txBody>
          <a:bodyPr wrap="none" lIns="26664" tIns="13332" rIns="26664" bIns="13332" anchor="ctr"/>
          <a:lstStyle/>
          <a:p>
            <a:pPr algn="ctr"/>
            <a:endParaRPr lang="en-US" dirty="0">
              <a:latin typeface="Arial"/>
              <a:cs typeface="Arial"/>
            </a:endParaRPr>
          </a:p>
        </p:txBody>
      </p:sp>
      <p:sp>
        <p:nvSpPr>
          <p:cNvPr id="84" name="Text Box 42">
            <a:extLst>
              <a:ext uri="{FF2B5EF4-FFF2-40B4-BE49-F238E27FC236}">
                <a16:creationId xmlns:a16="http://schemas.microsoft.com/office/drawing/2014/main" id="{960AEE44-307C-4F2D-9EF6-F1CE43271F06}"/>
              </a:ext>
            </a:extLst>
          </p:cNvPr>
          <p:cNvSpPr txBox="1">
            <a:spLocks noChangeArrowheads="1"/>
          </p:cNvSpPr>
          <p:nvPr/>
        </p:nvSpPr>
        <p:spPr bwMode="auto">
          <a:xfrm>
            <a:off x="8217793" y="7704049"/>
            <a:ext cx="4406137" cy="288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6664" tIns="13332" rIns="26664" bIns="13332">
            <a:spAutoFit/>
          </a:bodyPr>
          <a:lstStyle>
            <a:lvl1pPr algn="ctr" defTabSz="4389438" eaLnBrk="0" hangingPunct="0">
              <a:defRPr sz="8600">
                <a:solidFill>
                  <a:schemeClr val="tx1"/>
                </a:solidFill>
                <a:latin typeface="Arial" charset="0"/>
                <a:ea typeface="ＭＳ Ｐゴシック" charset="0"/>
              </a:defRPr>
            </a:lvl1pPr>
            <a:lvl2pPr marL="742950" indent="-285750" algn="ctr" defTabSz="4389438" eaLnBrk="0" hangingPunct="0">
              <a:defRPr sz="8600">
                <a:solidFill>
                  <a:schemeClr val="tx1"/>
                </a:solidFill>
                <a:latin typeface="Arial" charset="0"/>
                <a:ea typeface="ＭＳ Ｐゴシック" charset="0"/>
              </a:defRPr>
            </a:lvl2pPr>
            <a:lvl3pPr marL="1143000" indent="-228600" algn="ctr" defTabSz="4389438" eaLnBrk="0" hangingPunct="0">
              <a:defRPr sz="8600">
                <a:solidFill>
                  <a:schemeClr val="tx1"/>
                </a:solidFill>
                <a:latin typeface="Arial" charset="0"/>
                <a:ea typeface="ＭＳ Ｐゴシック" charset="0"/>
              </a:defRPr>
            </a:lvl3pPr>
            <a:lvl4pPr marL="1600200" indent="-228600" algn="ctr" defTabSz="4389438" eaLnBrk="0" hangingPunct="0">
              <a:defRPr sz="8600">
                <a:solidFill>
                  <a:schemeClr val="tx1"/>
                </a:solidFill>
                <a:latin typeface="Arial" charset="0"/>
                <a:ea typeface="ＭＳ Ｐゴシック" charset="0"/>
              </a:defRPr>
            </a:lvl4pPr>
            <a:lvl5pPr marL="2057400" indent="-228600" algn="ctr" defTabSz="4389438" eaLnBrk="0" hangingPunct="0">
              <a:defRPr sz="8600">
                <a:solidFill>
                  <a:schemeClr val="tx1"/>
                </a:solidFill>
                <a:latin typeface="Arial" charset="0"/>
                <a:ea typeface="ＭＳ Ｐゴシック" charset="0"/>
              </a:defRPr>
            </a:lvl5pPr>
            <a:lvl6pPr marL="2514600" indent="-228600" algn="ctr" defTabSz="4389438" eaLnBrk="0" fontAlgn="base" hangingPunct="0">
              <a:spcBef>
                <a:spcPct val="0"/>
              </a:spcBef>
              <a:spcAft>
                <a:spcPct val="0"/>
              </a:spcAft>
              <a:defRPr sz="8600">
                <a:solidFill>
                  <a:schemeClr val="tx1"/>
                </a:solidFill>
                <a:latin typeface="Arial" charset="0"/>
                <a:ea typeface="ＭＳ Ｐゴシック" charset="0"/>
              </a:defRPr>
            </a:lvl6pPr>
            <a:lvl7pPr marL="2971800" indent="-228600" algn="ctr" defTabSz="4389438" eaLnBrk="0" fontAlgn="base" hangingPunct="0">
              <a:spcBef>
                <a:spcPct val="0"/>
              </a:spcBef>
              <a:spcAft>
                <a:spcPct val="0"/>
              </a:spcAft>
              <a:defRPr sz="8600">
                <a:solidFill>
                  <a:schemeClr val="tx1"/>
                </a:solidFill>
                <a:latin typeface="Arial" charset="0"/>
                <a:ea typeface="ＭＳ Ｐゴシック" charset="0"/>
              </a:defRPr>
            </a:lvl7pPr>
            <a:lvl8pPr marL="3429000" indent="-228600" algn="ctr" defTabSz="4389438" eaLnBrk="0" fontAlgn="base" hangingPunct="0">
              <a:spcBef>
                <a:spcPct val="0"/>
              </a:spcBef>
              <a:spcAft>
                <a:spcPct val="0"/>
              </a:spcAft>
              <a:defRPr sz="8600">
                <a:solidFill>
                  <a:schemeClr val="tx1"/>
                </a:solidFill>
                <a:latin typeface="Arial" charset="0"/>
                <a:ea typeface="ＭＳ Ｐゴシック" charset="0"/>
              </a:defRPr>
            </a:lvl8pPr>
            <a:lvl9pPr marL="3886200" indent="-228600" algn="ctr" defTabSz="4389438"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spcBef>
                <a:spcPct val="50000"/>
              </a:spcBef>
            </a:pPr>
            <a:r>
              <a:rPr lang="en-US" sz="1700" b="1" dirty="0">
                <a:solidFill>
                  <a:srgbClr val="CB1C68"/>
                </a:solidFill>
                <a:latin typeface="Arial"/>
                <a:cs typeface="Arial"/>
              </a:rPr>
              <a:t>VII. Identification of Gaps</a:t>
            </a:r>
          </a:p>
        </p:txBody>
      </p:sp>
      <p:sp>
        <p:nvSpPr>
          <p:cNvPr id="51" name="Text Box 42"/>
          <p:cNvSpPr txBox="1">
            <a:spLocks noChangeArrowheads="1"/>
          </p:cNvSpPr>
          <p:nvPr/>
        </p:nvSpPr>
        <p:spPr bwMode="auto">
          <a:xfrm>
            <a:off x="38394" y="1702229"/>
            <a:ext cx="2416018" cy="288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6664" tIns="13332" rIns="26664" bIns="13332">
            <a:spAutoFit/>
          </a:bodyPr>
          <a:lstStyle>
            <a:lvl1pPr algn="ctr" defTabSz="4389438" eaLnBrk="0" hangingPunct="0">
              <a:defRPr sz="8600">
                <a:solidFill>
                  <a:schemeClr val="tx1"/>
                </a:solidFill>
                <a:latin typeface="Arial" charset="0"/>
                <a:ea typeface="ＭＳ Ｐゴシック" charset="0"/>
              </a:defRPr>
            </a:lvl1pPr>
            <a:lvl2pPr marL="742950" indent="-285750" algn="ctr" defTabSz="4389438" eaLnBrk="0" hangingPunct="0">
              <a:defRPr sz="8600">
                <a:solidFill>
                  <a:schemeClr val="tx1"/>
                </a:solidFill>
                <a:latin typeface="Arial" charset="0"/>
                <a:ea typeface="ＭＳ Ｐゴシック" charset="0"/>
              </a:defRPr>
            </a:lvl2pPr>
            <a:lvl3pPr marL="1143000" indent="-228600" algn="ctr" defTabSz="4389438" eaLnBrk="0" hangingPunct="0">
              <a:defRPr sz="8600">
                <a:solidFill>
                  <a:schemeClr val="tx1"/>
                </a:solidFill>
                <a:latin typeface="Arial" charset="0"/>
                <a:ea typeface="ＭＳ Ｐゴシック" charset="0"/>
              </a:defRPr>
            </a:lvl3pPr>
            <a:lvl4pPr marL="1600200" indent="-228600" algn="ctr" defTabSz="4389438" eaLnBrk="0" hangingPunct="0">
              <a:defRPr sz="8600">
                <a:solidFill>
                  <a:schemeClr val="tx1"/>
                </a:solidFill>
                <a:latin typeface="Arial" charset="0"/>
                <a:ea typeface="ＭＳ Ｐゴシック" charset="0"/>
              </a:defRPr>
            </a:lvl4pPr>
            <a:lvl5pPr marL="2057400" indent="-228600" algn="ctr" defTabSz="4389438" eaLnBrk="0" hangingPunct="0">
              <a:defRPr sz="8600">
                <a:solidFill>
                  <a:schemeClr val="tx1"/>
                </a:solidFill>
                <a:latin typeface="Arial" charset="0"/>
                <a:ea typeface="ＭＳ Ｐゴシック" charset="0"/>
              </a:defRPr>
            </a:lvl5pPr>
            <a:lvl6pPr marL="2514600" indent="-228600" algn="ctr" defTabSz="4389438" eaLnBrk="0" fontAlgn="base" hangingPunct="0">
              <a:spcBef>
                <a:spcPct val="0"/>
              </a:spcBef>
              <a:spcAft>
                <a:spcPct val="0"/>
              </a:spcAft>
              <a:defRPr sz="8600">
                <a:solidFill>
                  <a:schemeClr val="tx1"/>
                </a:solidFill>
                <a:latin typeface="Arial" charset="0"/>
                <a:ea typeface="ＭＳ Ｐゴシック" charset="0"/>
              </a:defRPr>
            </a:lvl6pPr>
            <a:lvl7pPr marL="2971800" indent="-228600" algn="ctr" defTabSz="4389438" eaLnBrk="0" fontAlgn="base" hangingPunct="0">
              <a:spcBef>
                <a:spcPct val="0"/>
              </a:spcBef>
              <a:spcAft>
                <a:spcPct val="0"/>
              </a:spcAft>
              <a:defRPr sz="8600">
                <a:solidFill>
                  <a:schemeClr val="tx1"/>
                </a:solidFill>
                <a:latin typeface="Arial" charset="0"/>
                <a:ea typeface="ＭＳ Ｐゴシック" charset="0"/>
              </a:defRPr>
            </a:lvl7pPr>
            <a:lvl8pPr marL="3429000" indent="-228600" algn="ctr" defTabSz="4389438" eaLnBrk="0" fontAlgn="base" hangingPunct="0">
              <a:spcBef>
                <a:spcPct val="0"/>
              </a:spcBef>
              <a:spcAft>
                <a:spcPct val="0"/>
              </a:spcAft>
              <a:defRPr sz="8600">
                <a:solidFill>
                  <a:schemeClr val="tx1"/>
                </a:solidFill>
                <a:latin typeface="Arial" charset="0"/>
                <a:ea typeface="ＭＳ Ｐゴシック" charset="0"/>
              </a:defRPr>
            </a:lvl8pPr>
            <a:lvl9pPr marL="3886200" indent="-228600" algn="ctr" defTabSz="4389438"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spcBef>
                <a:spcPct val="50000"/>
              </a:spcBef>
            </a:pPr>
            <a:r>
              <a:rPr lang="en-US" sz="1700" b="1" dirty="0">
                <a:solidFill>
                  <a:srgbClr val="CB1C68"/>
                </a:solidFill>
                <a:latin typeface="Arial"/>
                <a:cs typeface="Arial"/>
              </a:rPr>
              <a:t>I. Economic Context</a:t>
            </a:r>
          </a:p>
        </p:txBody>
      </p:sp>
      <p:graphicFrame>
        <p:nvGraphicFramePr>
          <p:cNvPr id="46" name="Chart 45">
            <a:extLst>
              <a:ext uri="{FF2B5EF4-FFF2-40B4-BE49-F238E27FC236}">
                <a16:creationId xmlns:a16="http://schemas.microsoft.com/office/drawing/2014/main" id="{E519D32E-95AA-420A-A7F8-4A6F262BA6FB}"/>
              </a:ext>
            </a:extLst>
          </p:cNvPr>
          <p:cNvGraphicFramePr/>
          <p:nvPr>
            <p:extLst>
              <p:ext uri="{D42A27DB-BD31-4B8C-83A1-F6EECF244321}">
                <p14:modId xmlns:p14="http://schemas.microsoft.com/office/powerpoint/2010/main" val="3083525130"/>
              </p:ext>
            </p:extLst>
          </p:nvPr>
        </p:nvGraphicFramePr>
        <p:xfrm>
          <a:off x="52677" y="1936882"/>
          <a:ext cx="2458007" cy="1508981"/>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99" name="Chart 98">
            <a:extLst>
              <a:ext uri="{FF2B5EF4-FFF2-40B4-BE49-F238E27FC236}">
                <a16:creationId xmlns:a16="http://schemas.microsoft.com/office/drawing/2014/main" id="{95022C3C-3196-4F19-ADEF-A2E19E245EB3}"/>
              </a:ext>
            </a:extLst>
          </p:cNvPr>
          <p:cNvGraphicFramePr/>
          <p:nvPr>
            <p:extLst>
              <p:ext uri="{D42A27DB-BD31-4B8C-83A1-F6EECF244321}">
                <p14:modId xmlns:p14="http://schemas.microsoft.com/office/powerpoint/2010/main" val="647660184"/>
              </p:ext>
            </p:extLst>
          </p:nvPr>
        </p:nvGraphicFramePr>
        <p:xfrm>
          <a:off x="2688325" y="7837699"/>
          <a:ext cx="2086864" cy="1599559"/>
        </p:xfrm>
        <a:graphic>
          <a:graphicData uri="http://schemas.openxmlformats.org/drawingml/2006/chart">
            <c:chart xmlns:c="http://schemas.openxmlformats.org/drawingml/2006/chart" xmlns:r="http://schemas.openxmlformats.org/officeDocument/2006/relationships" r:id="rId13"/>
          </a:graphicData>
        </a:graphic>
      </p:graphicFrame>
      <p:sp>
        <p:nvSpPr>
          <p:cNvPr id="67" name="AutoShape 4">
            <a:extLst>
              <a:ext uri="{FF2B5EF4-FFF2-40B4-BE49-F238E27FC236}">
                <a16:creationId xmlns:a16="http://schemas.microsoft.com/office/drawing/2014/main" id="{77239E8C-E3B7-4A8C-AF40-DA90BB7EC530}"/>
              </a:ext>
            </a:extLst>
          </p:cNvPr>
          <p:cNvSpPr>
            <a:spLocks noChangeArrowheads="1"/>
          </p:cNvSpPr>
          <p:nvPr/>
        </p:nvSpPr>
        <p:spPr bwMode="auto">
          <a:xfrm>
            <a:off x="4913058" y="7674303"/>
            <a:ext cx="3047679" cy="1890635"/>
          </a:xfrm>
          <a:prstGeom prst="roundRect">
            <a:avLst>
              <a:gd name="adj" fmla="val 3882"/>
            </a:avLst>
          </a:prstGeom>
          <a:solidFill>
            <a:schemeClr val="bg2"/>
          </a:solidFill>
          <a:ln w="9525">
            <a:solidFill>
              <a:schemeClr val="tx1"/>
            </a:solidFill>
            <a:round/>
            <a:headEnd/>
            <a:tailEnd/>
          </a:ln>
        </p:spPr>
        <p:txBody>
          <a:bodyPr wrap="none" lIns="26664" tIns="13332" rIns="26664" bIns="13332" anchor="ctr"/>
          <a:lstStyle/>
          <a:p>
            <a:pPr algn="ctr"/>
            <a:endParaRPr lang="en-US" dirty="0">
              <a:latin typeface="Arial"/>
              <a:cs typeface="Arial"/>
            </a:endParaRPr>
          </a:p>
        </p:txBody>
      </p:sp>
      <p:sp>
        <p:nvSpPr>
          <p:cNvPr id="68" name="Text Box 42">
            <a:extLst>
              <a:ext uri="{FF2B5EF4-FFF2-40B4-BE49-F238E27FC236}">
                <a16:creationId xmlns:a16="http://schemas.microsoft.com/office/drawing/2014/main" id="{4DDD8A05-16CC-444F-BBCD-A01E95C593E9}"/>
              </a:ext>
            </a:extLst>
          </p:cNvPr>
          <p:cNvSpPr txBox="1">
            <a:spLocks noChangeArrowheads="1"/>
          </p:cNvSpPr>
          <p:nvPr/>
        </p:nvSpPr>
        <p:spPr bwMode="auto">
          <a:xfrm>
            <a:off x="4921919" y="7674303"/>
            <a:ext cx="2963828" cy="288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6664" tIns="13332" rIns="26664" bIns="13332">
            <a:spAutoFit/>
          </a:bodyPr>
          <a:lstStyle>
            <a:lvl1pPr algn="ctr" defTabSz="4389438" eaLnBrk="0" hangingPunct="0">
              <a:defRPr sz="8600">
                <a:solidFill>
                  <a:schemeClr val="tx1"/>
                </a:solidFill>
                <a:latin typeface="Arial" charset="0"/>
                <a:ea typeface="ＭＳ Ｐゴシック" charset="0"/>
              </a:defRPr>
            </a:lvl1pPr>
            <a:lvl2pPr marL="742950" indent="-285750" algn="ctr" defTabSz="4389438" eaLnBrk="0" hangingPunct="0">
              <a:defRPr sz="8600">
                <a:solidFill>
                  <a:schemeClr val="tx1"/>
                </a:solidFill>
                <a:latin typeface="Arial" charset="0"/>
                <a:ea typeface="ＭＳ Ｐゴシック" charset="0"/>
              </a:defRPr>
            </a:lvl2pPr>
            <a:lvl3pPr marL="1143000" indent="-228600" algn="ctr" defTabSz="4389438" eaLnBrk="0" hangingPunct="0">
              <a:defRPr sz="8600">
                <a:solidFill>
                  <a:schemeClr val="tx1"/>
                </a:solidFill>
                <a:latin typeface="Arial" charset="0"/>
                <a:ea typeface="ＭＳ Ｐゴシック" charset="0"/>
              </a:defRPr>
            </a:lvl3pPr>
            <a:lvl4pPr marL="1600200" indent="-228600" algn="ctr" defTabSz="4389438" eaLnBrk="0" hangingPunct="0">
              <a:defRPr sz="8600">
                <a:solidFill>
                  <a:schemeClr val="tx1"/>
                </a:solidFill>
                <a:latin typeface="Arial" charset="0"/>
                <a:ea typeface="ＭＳ Ｐゴシック" charset="0"/>
              </a:defRPr>
            </a:lvl4pPr>
            <a:lvl5pPr marL="2057400" indent="-228600" algn="ctr" defTabSz="4389438" eaLnBrk="0" hangingPunct="0">
              <a:defRPr sz="8600">
                <a:solidFill>
                  <a:schemeClr val="tx1"/>
                </a:solidFill>
                <a:latin typeface="Arial" charset="0"/>
                <a:ea typeface="ＭＳ Ｐゴシック" charset="0"/>
              </a:defRPr>
            </a:lvl5pPr>
            <a:lvl6pPr marL="2514600" indent="-228600" algn="ctr" defTabSz="4389438" eaLnBrk="0" fontAlgn="base" hangingPunct="0">
              <a:spcBef>
                <a:spcPct val="0"/>
              </a:spcBef>
              <a:spcAft>
                <a:spcPct val="0"/>
              </a:spcAft>
              <a:defRPr sz="8600">
                <a:solidFill>
                  <a:schemeClr val="tx1"/>
                </a:solidFill>
                <a:latin typeface="Arial" charset="0"/>
                <a:ea typeface="ＭＳ Ｐゴシック" charset="0"/>
              </a:defRPr>
            </a:lvl6pPr>
            <a:lvl7pPr marL="2971800" indent="-228600" algn="ctr" defTabSz="4389438" eaLnBrk="0" fontAlgn="base" hangingPunct="0">
              <a:spcBef>
                <a:spcPct val="0"/>
              </a:spcBef>
              <a:spcAft>
                <a:spcPct val="0"/>
              </a:spcAft>
              <a:defRPr sz="8600">
                <a:solidFill>
                  <a:schemeClr val="tx1"/>
                </a:solidFill>
                <a:latin typeface="Arial" charset="0"/>
                <a:ea typeface="ＭＳ Ｐゴシック" charset="0"/>
              </a:defRPr>
            </a:lvl7pPr>
            <a:lvl8pPr marL="3429000" indent="-228600" algn="ctr" defTabSz="4389438" eaLnBrk="0" fontAlgn="base" hangingPunct="0">
              <a:spcBef>
                <a:spcPct val="0"/>
              </a:spcBef>
              <a:spcAft>
                <a:spcPct val="0"/>
              </a:spcAft>
              <a:defRPr sz="8600">
                <a:solidFill>
                  <a:schemeClr val="tx1"/>
                </a:solidFill>
                <a:latin typeface="Arial" charset="0"/>
                <a:ea typeface="ＭＳ Ｐゴシック" charset="0"/>
              </a:defRPr>
            </a:lvl8pPr>
            <a:lvl9pPr marL="3886200" indent="-228600" algn="ctr" defTabSz="4389438"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spcBef>
                <a:spcPct val="50000"/>
              </a:spcBef>
            </a:pPr>
            <a:r>
              <a:rPr lang="en-US" sz="1700" b="1" dirty="0">
                <a:solidFill>
                  <a:srgbClr val="CB1C68"/>
                </a:solidFill>
                <a:latin typeface="Arial"/>
                <a:cs typeface="Arial"/>
              </a:rPr>
              <a:t>VIII. Challenges</a:t>
            </a:r>
          </a:p>
        </p:txBody>
      </p:sp>
      <p:sp>
        <p:nvSpPr>
          <p:cNvPr id="92" name="TextBox 91">
            <a:extLst>
              <a:ext uri="{FF2B5EF4-FFF2-40B4-BE49-F238E27FC236}">
                <a16:creationId xmlns:a16="http://schemas.microsoft.com/office/drawing/2014/main" id="{BFA63548-6440-4608-B506-B4CBFA5CC10F}"/>
              </a:ext>
            </a:extLst>
          </p:cNvPr>
          <p:cNvSpPr txBox="1"/>
          <p:nvPr/>
        </p:nvSpPr>
        <p:spPr>
          <a:xfrm>
            <a:off x="4913058" y="7999099"/>
            <a:ext cx="2938017" cy="1554272"/>
          </a:xfrm>
          <a:prstGeom prst="rect">
            <a:avLst/>
          </a:prstGeom>
          <a:noFill/>
        </p:spPr>
        <p:txBody>
          <a:bodyPr wrap="square" rtlCol="0">
            <a:spAutoFit/>
          </a:bodyPr>
          <a:lstStyle/>
          <a:p>
            <a:pPr>
              <a:spcAft>
                <a:spcPts val="200"/>
              </a:spcAft>
            </a:pPr>
            <a:r>
              <a:rPr lang="en-US" sz="1000" dirty="0"/>
              <a:t>1. Small volumes of purchases</a:t>
            </a:r>
          </a:p>
          <a:p>
            <a:pPr>
              <a:spcAft>
                <a:spcPts val="200"/>
              </a:spcAft>
            </a:pPr>
            <a:r>
              <a:rPr lang="en-US" sz="1000" dirty="0"/>
              <a:t>2. Small number of registered vaccines in the country </a:t>
            </a:r>
          </a:p>
          <a:p>
            <a:pPr>
              <a:spcAft>
                <a:spcPts val="200"/>
              </a:spcAft>
            </a:pPr>
            <a:r>
              <a:rPr lang="en-US" sz="1000" dirty="0"/>
              <a:t>3. Deficiency of some vaccines in the world market; (Imbalance between supply and demand of some vaccines on the world market)</a:t>
            </a:r>
          </a:p>
          <a:p>
            <a:r>
              <a:rPr lang="en-US" sz="1000" dirty="0"/>
              <a:t>4. </a:t>
            </a:r>
            <a:r>
              <a:rPr lang="ka-GE" sz="1000" dirty="0"/>
              <a:t>GAVI support in negotiations with vaccine manufacturers to maintain GAVI prices after the graduation period.</a:t>
            </a:r>
            <a:endParaRPr lang="en-US" sz="1000" dirty="0"/>
          </a:p>
        </p:txBody>
      </p:sp>
      <p:pic>
        <p:nvPicPr>
          <p:cNvPr id="3" name="Picture 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43851" y="5990421"/>
            <a:ext cx="2541442" cy="3446837"/>
          </a:xfrm>
          <a:prstGeom prst="rect">
            <a:avLst/>
          </a:prstGeom>
        </p:spPr>
      </p:pic>
      <p:pic>
        <p:nvPicPr>
          <p:cNvPr id="10" name="Picture 9"/>
          <p:cNvPicPr>
            <a:picLocks noChangeAspect="1"/>
          </p:cNvPicPr>
          <p:nvPr/>
        </p:nvPicPr>
        <p:blipFill>
          <a:blip r:embed="rId15"/>
          <a:stretch>
            <a:fillRect/>
          </a:stretch>
        </p:blipFill>
        <p:spPr>
          <a:xfrm>
            <a:off x="7981950" y="1905838"/>
            <a:ext cx="4730749" cy="2142170"/>
          </a:xfrm>
          <a:prstGeom prst="rect">
            <a:avLst/>
          </a:prstGeom>
        </p:spPr>
      </p:pic>
      <p:pic>
        <p:nvPicPr>
          <p:cNvPr id="43" name="Content Placeholder 5">
            <a:extLst>
              <a:ext uri="{FF2B5EF4-FFF2-40B4-BE49-F238E27FC236}">
                <a16:creationId xmlns:a16="http://schemas.microsoft.com/office/drawing/2014/main" id="{8BBAD505-7F77-45D7-B60D-3DE2D7A786E8}"/>
              </a:ext>
            </a:extLst>
          </p:cNvPr>
          <p:cNvPicPr>
            <a:picLocks noChangeAspect="1"/>
          </p:cNvPicPr>
          <p:nvPr/>
        </p:nvPicPr>
        <p:blipFill rotWithShape="1">
          <a:blip r:embed="rId16"/>
          <a:srcRect l="32914" t="25335" r="59283" b="57123"/>
          <a:stretch/>
        </p:blipFill>
        <p:spPr>
          <a:xfrm>
            <a:off x="981404" y="105976"/>
            <a:ext cx="1881057" cy="1268638"/>
          </a:xfrm>
          <a:prstGeom prst="rect">
            <a:avLst/>
          </a:prstGeom>
        </p:spPr>
      </p:pic>
      <p:graphicFrame>
        <p:nvGraphicFramePr>
          <p:cNvPr id="44" name="Table 43">
            <a:extLst>
              <a:ext uri="{FF2B5EF4-FFF2-40B4-BE49-F238E27FC236}">
                <a16:creationId xmlns:a16="http://schemas.microsoft.com/office/drawing/2014/main" id="{14F0DB68-31C0-42D6-805F-C4A1C8D66399}"/>
              </a:ext>
            </a:extLst>
          </p:cNvPr>
          <p:cNvGraphicFramePr>
            <a:graphicFrameLocks noGrp="1"/>
          </p:cNvGraphicFramePr>
          <p:nvPr>
            <p:extLst>
              <p:ext uri="{D42A27DB-BD31-4B8C-83A1-F6EECF244321}">
                <p14:modId xmlns:p14="http://schemas.microsoft.com/office/powerpoint/2010/main" val="167379554"/>
              </p:ext>
            </p:extLst>
          </p:nvPr>
        </p:nvGraphicFramePr>
        <p:xfrm>
          <a:off x="2531669" y="2209627"/>
          <a:ext cx="2336728" cy="1371600"/>
        </p:xfrm>
        <a:graphic>
          <a:graphicData uri="http://schemas.openxmlformats.org/drawingml/2006/table">
            <a:tbl>
              <a:tblPr firstRow="1" bandRow="1">
                <a:tableStyleId>{21E4AEA4-8DFA-4A89-87EB-49C32662AFE0}</a:tableStyleId>
              </a:tblPr>
              <a:tblGrid>
                <a:gridCol w="821131">
                  <a:extLst>
                    <a:ext uri="{9D8B030D-6E8A-4147-A177-3AD203B41FA5}">
                      <a16:colId xmlns:a16="http://schemas.microsoft.com/office/drawing/2014/main" val="3588884633"/>
                    </a:ext>
                  </a:extLst>
                </a:gridCol>
                <a:gridCol w="739140">
                  <a:extLst>
                    <a:ext uri="{9D8B030D-6E8A-4147-A177-3AD203B41FA5}">
                      <a16:colId xmlns:a16="http://schemas.microsoft.com/office/drawing/2014/main" val="3390260884"/>
                    </a:ext>
                  </a:extLst>
                </a:gridCol>
                <a:gridCol w="776457">
                  <a:extLst>
                    <a:ext uri="{9D8B030D-6E8A-4147-A177-3AD203B41FA5}">
                      <a16:colId xmlns:a16="http://schemas.microsoft.com/office/drawing/2014/main" val="17971067"/>
                    </a:ext>
                  </a:extLst>
                </a:gridCol>
              </a:tblGrid>
              <a:tr h="335446">
                <a:tc>
                  <a:txBody>
                    <a:bodyPr/>
                    <a:lstStyle/>
                    <a:p>
                      <a:endParaRPr lang="en-US" sz="600" dirty="0"/>
                    </a:p>
                  </a:txBody>
                  <a:tcPr/>
                </a:tc>
                <a:tc>
                  <a:txBody>
                    <a:bodyPr/>
                    <a:lstStyle/>
                    <a:p>
                      <a:r>
                        <a:rPr lang="en-US" sz="600" dirty="0"/>
                        <a:t>MOH Budget (GEL</a:t>
                      </a:r>
                      <a:r>
                        <a:rPr lang="en-US" sz="600" baseline="0" dirty="0"/>
                        <a:t> ml</a:t>
                      </a:r>
                      <a:r>
                        <a:rPr lang="en-US" sz="600" dirty="0"/>
                        <a:t>)</a:t>
                      </a:r>
                    </a:p>
                  </a:txBody>
                  <a:tcPr/>
                </a:tc>
                <a:tc>
                  <a:txBody>
                    <a:bodyPr/>
                    <a:lstStyle/>
                    <a:p>
                      <a:r>
                        <a:rPr lang="en-US" sz="600" dirty="0" err="1"/>
                        <a:t>Subnat’l</a:t>
                      </a:r>
                      <a:r>
                        <a:rPr lang="en-US" sz="600" dirty="0"/>
                        <a:t> Gov’t Health Budgets (</a:t>
                      </a:r>
                      <a:r>
                        <a:rPr lang="en-US" sz="600" dirty="0" err="1"/>
                        <a:t>GEl</a:t>
                      </a:r>
                      <a:r>
                        <a:rPr lang="en-US" sz="600" baseline="0" dirty="0"/>
                        <a:t> </a:t>
                      </a:r>
                      <a:r>
                        <a:rPr lang="en-US" sz="600" dirty="0"/>
                        <a:t>ml)</a:t>
                      </a:r>
                    </a:p>
                  </a:txBody>
                  <a:tcPr/>
                </a:tc>
                <a:extLst>
                  <a:ext uri="{0D108BD9-81ED-4DB2-BD59-A6C34878D82A}">
                    <a16:rowId xmlns:a16="http://schemas.microsoft.com/office/drawing/2014/main" val="3893293952"/>
                  </a:ext>
                </a:extLst>
              </a:tr>
              <a:tr h="251584">
                <a:tc>
                  <a:txBody>
                    <a:bodyPr/>
                    <a:lstStyle/>
                    <a:p>
                      <a:r>
                        <a:rPr lang="en-US" sz="600" dirty="0"/>
                        <a:t>Total budget (2018)</a:t>
                      </a:r>
                    </a:p>
                  </a:txBody>
                  <a:tcPr/>
                </a:tc>
                <a:tc>
                  <a:txBody>
                    <a:bodyPr/>
                    <a:lstStyle/>
                    <a:p>
                      <a:pPr algn="ctr" fontAlgn="ctr"/>
                      <a:r>
                        <a:rPr lang="en-US" sz="600" b="0" i="0" u="none" strike="noStrike" kern="1200" dirty="0" smtClean="0">
                          <a:solidFill>
                            <a:srgbClr val="313231"/>
                          </a:solidFill>
                          <a:effectLst/>
                          <a:latin typeface="Arial" panose="020B0604020202020204" pitchFamily="34" charset="0"/>
                          <a:ea typeface="+mn-ea"/>
                          <a:cs typeface="+mn-cs"/>
                        </a:rPr>
                        <a:t>1013.8</a:t>
                      </a:r>
                      <a:endParaRPr lang="en-US" sz="600" b="0" i="0" u="none" strike="noStrike" kern="1200" dirty="0">
                        <a:solidFill>
                          <a:srgbClr val="313231"/>
                        </a:solidFill>
                        <a:effectLst/>
                        <a:latin typeface="Arial" panose="020B0604020202020204" pitchFamily="34" charset="0"/>
                        <a:ea typeface="+mn-ea"/>
                        <a:cs typeface="+mn-cs"/>
                      </a:endParaRPr>
                    </a:p>
                  </a:txBody>
                  <a:tcPr marL="9525" marR="9525" marT="9525" marB="0" anchor="ctr"/>
                </a:tc>
                <a:tc>
                  <a:txBody>
                    <a:bodyPr/>
                    <a:lstStyle/>
                    <a:p>
                      <a:pPr algn="ctr" rtl="0" fontAlgn="ctr"/>
                      <a:r>
                        <a:rPr lang="en-US" sz="600" b="0" i="0" u="none" strike="noStrike" kern="1200" dirty="0" smtClean="0">
                          <a:solidFill>
                            <a:srgbClr val="313231"/>
                          </a:solidFill>
                          <a:effectLst/>
                          <a:latin typeface="Arial" panose="020B0604020202020204" pitchFamily="34" charset="0"/>
                          <a:ea typeface="+mn-ea"/>
                          <a:cs typeface="+mn-cs"/>
                        </a:rPr>
                        <a:t>77.9</a:t>
                      </a:r>
                      <a:endParaRPr lang="en-US" sz="600" b="0" i="0" u="none" strike="noStrike" kern="1200" dirty="0">
                        <a:solidFill>
                          <a:srgbClr val="313231"/>
                        </a:solidFill>
                        <a:effectLst/>
                        <a:latin typeface="Arial" panose="020B0604020202020204" pitchFamily="34" charset="0"/>
                        <a:ea typeface="+mn-ea"/>
                        <a:cs typeface="+mn-cs"/>
                      </a:endParaRPr>
                    </a:p>
                  </a:txBody>
                  <a:tcPr marL="9525" marR="9525" marT="9525" marB="0" anchor="ctr"/>
                </a:tc>
                <a:extLst>
                  <a:ext uri="{0D108BD9-81ED-4DB2-BD59-A6C34878D82A}">
                    <a16:rowId xmlns:a16="http://schemas.microsoft.com/office/drawing/2014/main" val="2576996530"/>
                  </a:ext>
                </a:extLst>
              </a:tr>
              <a:tr h="173724">
                <a:tc>
                  <a:txBody>
                    <a:bodyPr/>
                    <a:lstStyle/>
                    <a:p>
                      <a:r>
                        <a:rPr lang="en-US" sz="600" dirty="0" smtClean="0"/>
                        <a:t>Total spent </a:t>
                      </a:r>
                      <a:endParaRPr lang="en-US" sz="600" dirty="0"/>
                    </a:p>
                  </a:txBody>
                  <a:tcPr/>
                </a:tc>
                <a:tc>
                  <a:txBody>
                    <a:bodyPr/>
                    <a:lstStyle/>
                    <a:p>
                      <a:pPr algn="ctr" fontAlgn="ctr"/>
                      <a:r>
                        <a:rPr lang="en-US" sz="600" b="0" i="0" u="none" strike="noStrike" kern="1200" dirty="0" smtClean="0">
                          <a:solidFill>
                            <a:srgbClr val="313231"/>
                          </a:solidFill>
                          <a:effectLst/>
                          <a:latin typeface="Arial" panose="020B0604020202020204" pitchFamily="34" charset="0"/>
                          <a:ea typeface="+mn-ea"/>
                          <a:cs typeface="+mn-cs"/>
                        </a:rPr>
                        <a:t>1012.2</a:t>
                      </a:r>
                      <a:endParaRPr lang="en-US" sz="600" b="0" i="0" u="none" strike="noStrike" kern="1200" dirty="0">
                        <a:solidFill>
                          <a:srgbClr val="313231"/>
                        </a:solidFill>
                        <a:effectLst/>
                        <a:latin typeface="Arial" panose="020B0604020202020204" pitchFamily="34" charset="0"/>
                        <a:ea typeface="+mn-ea"/>
                        <a:cs typeface="+mn-cs"/>
                      </a:endParaRPr>
                    </a:p>
                  </a:txBody>
                  <a:tcPr marL="9525" marR="9525" marT="9525" marB="0" anchor="ctr"/>
                </a:tc>
                <a:tc>
                  <a:txBody>
                    <a:bodyPr/>
                    <a:lstStyle/>
                    <a:p>
                      <a:pPr algn="ctr" fontAlgn="t"/>
                      <a:r>
                        <a:rPr lang="en-US" sz="600" b="0" i="0" u="none" strike="noStrike" kern="1200" dirty="0" smtClean="0">
                          <a:solidFill>
                            <a:srgbClr val="313231"/>
                          </a:solidFill>
                          <a:effectLst/>
                          <a:latin typeface="Arial" panose="020B0604020202020204" pitchFamily="34" charset="0"/>
                          <a:ea typeface="+mn-ea"/>
                          <a:cs typeface="+mn-cs"/>
                        </a:rPr>
                        <a:t>76.4</a:t>
                      </a:r>
                      <a:endParaRPr lang="en-US" sz="600" b="0" i="0" u="none" strike="noStrike" kern="1200" dirty="0">
                        <a:solidFill>
                          <a:srgbClr val="313231"/>
                        </a:solidFill>
                        <a:effectLst/>
                        <a:latin typeface="Arial" panose="020B0604020202020204" pitchFamily="34" charset="0"/>
                        <a:ea typeface="+mn-ea"/>
                        <a:cs typeface="+mn-cs"/>
                      </a:endParaRPr>
                    </a:p>
                  </a:txBody>
                  <a:tcPr marL="9525" marR="9525" marT="9525" marB="0"/>
                </a:tc>
                <a:extLst>
                  <a:ext uri="{0D108BD9-81ED-4DB2-BD59-A6C34878D82A}">
                    <a16:rowId xmlns:a16="http://schemas.microsoft.com/office/drawing/2014/main" val="4129945600"/>
                  </a:ext>
                </a:extLst>
              </a:tr>
              <a:tr h="173724">
                <a:tc>
                  <a:txBody>
                    <a:bodyPr/>
                    <a:lstStyle/>
                    <a:p>
                      <a:pPr marL="0" marR="0" lvl="0" indent="0" algn="l" defTabSz="1279867" rtl="0" eaLnBrk="1" fontAlgn="auto" latinLnBrk="0" hangingPunct="1">
                        <a:lnSpc>
                          <a:spcPct val="100000"/>
                        </a:lnSpc>
                        <a:spcBef>
                          <a:spcPts val="0"/>
                        </a:spcBef>
                        <a:spcAft>
                          <a:spcPts val="0"/>
                        </a:spcAft>
                        <a:buClrTx/>
                        <a:buSzTx/>
                        <a:buFontTx/>
                        <a:buNone/>
                        <a:tabLst/>
                        <a:defRPr/>
                      </a:pPr>
                      <a:r>
                        <a:rPr lang="en-US" sz="600" dirty="0"/>
                        <a:t>Total </a:t>
                      </a:r>
                      <a:r>
                        <a:rPr lang="en-US" sz="600" dirty="0" smtClean="0"/>
                        <a:t>released</a:t>
                      </a:r>
                    </a:p>
                    <a:p>
                      <a:endParaRPr lang="en-US" sz="600" dirty="0"/>
                    </a:p>
                  </a:txBody>
                  <a:tcPr/>
                </a:tc>
                <a:tc>
                  <a:txBody>
                    <a:bodyPr/>
                    <a:lstStyle/>
                    <a:p>
                      <a:pPr algn="ctr" fontAlgn="ctr"/>
                      <a:r>
                        <a:rPr lang="en-US" sz="600" b="0" i="0" u="none" strike="noStrike" kern="1200" dirty="0" smtClean="0">
                          <a:solidFill>
                            <a:srgbClr val="313231"/>
                          </a:solidFill>
                          <a:effectLst/>
                          <a:latin typeface="Arial" panose="020B0604020202020204" pitchFamily="34" charset="0"/>
                          <a:ea typeface="+mn-ea"/>
                          <a:cs typeface="+mn-cs"/>
                        </a:rPr>
                        <a:t>1.5</a:t>
                      </a:r>
                      <a:endParaRPr lang="en-US" sz="600" b="0" i="0" u="none" strike="noStrike" kern="1200" dirty="0">
                        <a:solidFill>
                          <a:srgbClr val="313231"/>
                        </a:solidFill>
                        <a:effectLst/>
                        <a:latin typeface="Arial" panose="020B0604020202020204" pitchFamily="34" charset="0"/>
                        <a:ea typeface="+mn-ea"/>
                        <a:cs typeface="+mn-cs"/>
                      </a:endParaRPr>
                    </a:p>
                  </a:txBody>
                  <a:tcPr marL="9525" marR="9525" marT="9525" marB="0" anchor="ctr"/>
                </a:tc>
                <a:tc>
                  <a:txBody>
                    <a:bodyPr/>
                    <a:lstStyle/>
                    <a:p>
                      <a:pPr algn="ctr" fontAlgn="ctr"/>
                      <a:r>
                        <a:rPr lang="en-US" sz="600" b="0" i="0" u="none" strike="noStrike" kern="1200" dirty="0" smtClean="0">
                          <a:solidFill>
                            <a:srgbClr val="313231"/>
                          </a:solidFill>
                          <a:effectLst/>
                          <a:latin typeface="Arial" panose="020B0604020202020204" pitchFamily="34" charset="0"/>
                          <a:ea typeface="+mn-ea"/>
                          <a:cs typeface="+mn-cs"/>
                        </a:rPr>
                        <a:t>1.5</a:t>
                      </a:r>
                      <a:endParaRPr lang="en-US" sz="600" b="0" i="0" u="none" strike="noStrike" kern="1200" dirty="0">
                        <a:solidFill>
                          <a:srgbClr val="313231"/>
                        </a:solidFill>
                        <a:effectLst/>
                        <a:latin typeface="Arial" panose="020B0604020202020204" pitchFamily="34" charset="0"/>
                        <a:ea typeface="+mn-ea"/>
                        <a:cs typeface="+mn-cs"/>
                      </a:endParaRPr>
                    </a:p>
                  </a:txBody>
                  <a:tcPr marL="9525" marR="9525" marT="9525" marB="0" anchor="ctr"/>
                </a:tc>
                <a:extLst>
                  <a:ext uri="{0D108BD9-81ED-4DB2-BD59-A6C34878D82A}">
                    <a16:rowId xmlns:a16="http://schemas.microsoft.com/office/drawing/2014/main" val="165705665"/>
                  </a:ext>
                </a:extLst>
              </a:tr>
              <a:tr h="251584">
                <a:tc>
                  <a:txBody>
                    <a:bodyPr/>
                    <a:lstStyle/>
                    <a:p>
                      <a:r>
                        <a:rPr lang="en-US" sz="600" dirty="0"/>
                        <a:t>Execution as percent of budget</a:t>
                      </a:r>
                    </a:p>
                  </a:txBody>
                  <a:tcPr/>
                </a:tc>
                <a:tc>
                  <a:txBody>
                    <a:bodyPr/>
                    <a:lstStyle/>
                    <a:p>
                      <a:pPr algn="ctr" rtl="0" fontAlgn="ctr"/>
                      <a:r>
                        <a:rPr lang="en-US" sz="600" b="0" i="0" u="none" strike="noStrike" kern="1200" dirty="0" smtClean="0">
                          <a:solidFill>
                            <a:srgbClr val="313231"/>
                          </a:solidFill>
                          <a:effectLst/>
                          <a:latin typeface="Arial" panose="020B0604020202020204" pitchFamily="34" charset="0"/>
                          <a:ea typeface="+mn-ea"/>
                          <a:cs typeface="+mn-cs"/>
                        </a:rPr>
                        <a:t>99.84%</a:t>
                      </a:r>
                      <a:endParaRPr lang="en-US" sz="600" b="0" i="0" u="none" strike="noStrike" kern="1200" dirty="0">
                        <a:solidFill>
                          <a:srgbClr val="313231"/>
                        </a:solidFill>
                        <a:effectLst/>
                        <a:latin typeface="Arial" panose="020B0604020202020204" pitchFamily="34" charset="0"/>
                        <a:ea typeface="+mn-ea"/>
                        <a:cs typeface="+mn-cs"/>
                      </a:endParaRPr>
                    </a:p>
                  </a:txBody>
                  <a:tcPr marL="9525" marR="9525" marT="9525" marB="0" anchor="ctr"/>
                </a:tc>
                <a:tc>
                  <a:txBody>
                    <a:bodyPr/>
                    <a:lstStyle/>
                    <a:p>
                      <a:pPr algn="ctr" rtl="0" fontAlgn="ctr"/>
                      <a:r>
                        <a:rPr lang="en-US" sz="600" b="0" i="0" u="none" strike="noStrike" kern="1200" dirty="0">
                          <a:solidFill>
                            <a:srgbClr val="313231"/>
                          </a:solidFill>
                          <a:effectLst/>
                          <a:latin typeface="Arial" panose="020B0604020202020204" pitchFamily="34" charset="0"/>
                          <a:ea typeface="+mn-ea"/>
                          <a:cs typeface="+mn-cs"/>
                        </a:rPr>
                        <a:t>98.01%</a:t>
                      </a:r>
                    </a:p>
                  </a:txBody>
                  <a:tcPr marL="9525" marR="9525" marT="9525" marB="0" anchor="ctr"/>
                </a:tc>
                <a:extLst>
                  <a:ext uri="{0D108BD9-81ED-4DB2-BD59-A6C34878D82A}">
                    <a16:rowId xmlns:a16="http://schemas.microsoft.com/office/drawing/2014/main" val="1288828385"/>
                  </a:ext>
                </a:extLst>
              </a:tr>
            </a:tbl>
          </a:graphicData>
        </a:graphic>
      </p:graphicFrame>
      <p:graphicFrame>
        <p:nvGraphicFramePr>
          <p:cNvPr id="47" name="Table 46">
            <a:extLst>
              <a:ext uri="{FF2B5EF4-FFF2-40B4-BE49-F238E27FC236}">
                <a16:creationId xmlns:a16="http://schemas.microsoft.com/office/drawing/2014/main" id="{A33EEFBD-A93A-4010-9D45-DF6B952CF8FC}"/>
              </a:ext>
            </a:extLst>
          </p:cNvPr>
          <p:cNvGraphicFramePr>
            <a:graphicFrameLocks noGrp="1"/>
          </p:cNvGraphicFramePr>
          <p:nvPr>
            <p:extLst>
              <p:ext uri="{D42A27DB-BD31-4B8C-83A1-F6EECF244321}">
                <p14:modId xmlns:p14="http://schemas.microsoft.com/office/powerpoint/2010/main" val="2723250076"/>
              </p:ext>
            </p:extLst>
          </p:nvPr>
        </p:nvGraphicFramePr>
        <p:xfrm>
          <a:off x="8101415" y="4374882"/>
          <a:ext cx="4611284" cy="3162367"/>
        </p:xfrm>
        <a:graphic>
          <a:graphicData uri="http://schemas.openxmlformats.org/drawingml/2006/table">
            <a:tbl>
              <a:tblPr firstRow="1" bandRow="1">
                <a:tableStyleId>{21E4AEA4-8DFA-4A89-87EB-49C32662AFE0}</a:tableStyleId>
              </a:tblPr>
              <a:tblGrid>
                <a:gridCol w="683321">
                  <a:extLst>
                    <a:ext uri="{9D8B030D-6E8A-4147-A177-3AD203B41FA5}">
                      <a16:colId xmlns:a16="http://schemas.microsoft.com/office/drawing/2014/main" val="1272757378"/>
                    </a:ext>
                  </a:extLst>
                </a:gridCol>
                <a:gridCol w="872256">
                  <a:extLst>
                    <a:ext uri="{9D8B030D-6E8A-4147-A177-3AD203B41FA5}">
                      <a16:colId xmlns:a16="http://schemas.microsoft.com/office/drawing/2014/main" val="3453422119"/>
                    </a:ext>
                  </a:extLst>
                </a:gridCol>
                <a:gridCol w="2103208">
                  <a:extLst>
                    <a:ext uri="{9D8B030D-6E8A-4147-A177-3AD203B41FA5}">
                      <a16:colId xmlns:a16="http://schemas.microsoft.com/office/drawing/2014/main" val="4255416867"/>
                    </a:ext>
                  </a:extLst>
                </a:gridCol>
                <a:gridCol w="952499">
                  <a:extLst>
                    <a:ext uri="{9D8B030D-6E8A-4147-A177-3AD203B41FA5}">
                      <a16:colId xmlns:a16="http://schemas.microsoft.com/office/drawing/2014/main" val="3003124548"/>
                    </a:ext>
                  </a:extLst>
                </a:gridCol>
              </a:tblGrid>
              <a:tr h="887056">
                <a:tc>
                  <a:txBody>
                    <a:bodyPr/>
                    <a:lstStyle/>
                    <a:p>
                      <a:r>
                        <a:rPr lang="en-US" sz="600" dirty="0"/>
                        <a:t>Funds</a:t>
                      </a:r>
                    </a:p>
                  </a:txBody>
                  <a:tcPr/>
                </a:tc>
                <a:tc>
                  <a:txBody>
                    <a:bodyPr/>
                    <a:lstStyle/>
                    <a:p>
                      <a:r>
                        <a:rPr lang="en-US" sz="600" dirty="0"/>
                        <a:t>Responsible Authority/</a:t>
                      </a:r>
                      <a:r>
                        <a:rPr lang="en-US" sz="600" dirty="0" err="1"/>
                        <a:t>ies</a:t>
                      </a:r>
                      <a:endParaRPr lang="en-US" sz="600" dirty="0"/>
                    </a:p>
                  </a:txBody>
                  <a:tcPr/>
                </a:tc>
                <a:tc>
                  <a:txBody>
                    <a:bodyPr/>
                    <a:lstStyle/>
                    <a:p>
                      <a:r>
                        <a:rPr lang="en-US" sz="600" dirty="0"/>
                        <a:t>Allocation Guidance and Process</a:t>
                      </a:r>
                    </a:p>
                  </a:txBody>
                  <a:tcPr/>
                </a:tc>
                <a:tc>
                  <a:txBody>
                    <a:bodyPr/>
                    <a:lstStyle/>
                    <a:p>
                      <a:r>
                        <a:rPr lang="en-US" sz="600" dirty="0"/>
                        <a:t>Key Bottlenecks</a:t>
                      </a:r>
                    </a:p>
                  </a:txBody>
                  <a:tcPr/>
                </a:tc>
                <a:extLst>
                  <a:ext uri="{0D108BD9-81ED-4DB2-BD59-A6C34878D82A}">
                    <a16:rowId xmlns:a16="http://schemas.microsoft.com/office/drawing/2014/main" val="697384100"/>
                  </a:ext>
                </a:extLst>
              </a:tr>
              <a:tr h="944299">
                <a:tc>
                  <a:txBody>
                    <a:bodyPr/>
                    <a:lstStyle/>
                    <a:p>
                      <a:r>
                        <a:rPr lang="en-US" sz="600" dirty="0"/>
                        <a:t>MOH budget</a:t>
                      </a:r>
                    </a:p>
                  </a:txBody>
                  <a:tcPr/>
                </a:tc>
                <a:tc>
                  <a:txBody>
                    <a:bodyPr/>
                    <a:lstStyle/>
                    <a:p>
                      <a:r>
                        <a:rPr lang="en-US" sz="600" dirty="0"/>
                        <a:t>National MOH</a:t>
                      </a:r>
                    </a:p>
                  </a:txBody>
                  <a:tcPr/>
                </a:tc>
                <a:tc>
                  <a:txBody>
                    <a:bodyPr/>
                    <a:lstStyle/>
                    <a:p>
                      <a:r>
                        <a:rPr lang="en-US" sz="600" dirty="0"/>
                        <a:t>State Budget drafting and submission process is coordinated and responsibility assumed by the MOF.</a:t>
                      </a:r>
                    </a:p>
                    <a:p>
                      <a:pPr marL="0" indent="0">
                        <a:buNone/>
                      </a:pPr>
                      <a:r>
                        <a:rPr lang="en-US" sz="600" kern="1200" dirty="0">
                          <a:solidFill>
                            <a:schemeClr val="dk1"/>
                          </a:solidFill>
                          <a:latin typeface="+mn-lt"/>
                          <a:ea typeface="+mn-ea"/>
                          <a:cs typeface="+mn-cs"/>
                        </a:rPr>
                        <a:t>The draft annual budget preparation process begins with working on a Basic Data and Direction Document (BDD).</a:t>
                      </a:r>
                    </a:p>
                    <a:p>
                      <a:pPr marL="0" marR="0" lvl="0" indent="0" algn="l" defTabSz="1279867" rtl="0" eaLnBrk="1" fontAlgn="auto" latinLnBrk="0" hangingPunct="1">
                        <a:lnSpc>
                          <a:spcPct val="100000"/>
                        </a:lnSpc>
                        <a:spcBef>
                          <a:spcPts val="0"/>
                        </a:spcBef>
                        <a:spcAft>
                          <a:spcPts val="0"/>
                        </a:spcAft>
                        <a:buClrTx/>
                        <a:buSzTx/>
                        <a:buFontTx/>
                        <a:buNone/>
                        <a:tabLst/>
                        <a:defRPr/>
                      </a:pPr>
                      <a:r>
                        <a:rPr lang="en-US" sz="600" kern="1200" dirty="0">
                          <a:solidFill>
                            <a:schemeClr val="dk1"/>
                          </a:solidFill>
                          <a:latin typeface="+mn-lt"/>
                          <a:ea typeface="+mn-ea"/>
                          <a:cs typeface="+mn-cs"/>
                        </a:rPr>
                        <a:t>MOH submit their budget proposals to the MOF via an e-budget management system.</a:t>
                      </a:r>
                    </a:p>
                    <a:p>
                      <a:pPr marL="0" marR="0" lvl="0" indent="0" algn="l" defTabSz="1279867" rtl="0" eaLnBrk="1" fontAlgn="auto" latinLnBrk="0" hangingPunct="1">
                        <a:lnSpc>
                          <a:spcPct val="100000"/>
                        </a:lnSpc>
                        <a:spcBef>
                          <a:spcPts val="0"/>
                        </a:spcBef>
                        <a:spcAft>
                          <a:spcPts val="0"/>
                        </a:spcAft>
                        <a:buClrTx/>
                        <a:buSzTx/>
                        <a:buFontTx/>
                        <a:buNone/>
                        <a:tabLst/>
                        <a:defRPr/>
                      </a:pPr>
                      <a:r>
                        <a:rPr lang="en-US" sz="600" kern="1200" dirty="0">
                          <a:solidFill>
                            <a:schemeClr val="dk1"/>
                          </a:solidFill>
                          <a:latin typeface="+mn-lt"/>
                          <a:ea typeface="+mn-ea"/>
                          <a:cs typeface="+mn-cs"/>
                        </a:rPr>
                        <a:t>Government Draft State Budget to the Parliament and Draft State Budget is voted by the Parliament.</a:t>
                      </a:r>
                    </a:p>
                  </a:txBody>
                  <a:tcPr/>
                </a:tc>
                <a:tc>
                  <a:txBody>
                    <a:bodyPr/>
                    <a:lstStyle/>
                    <a:p>
                      <a:endParaRPr lang="en-US" sz="600" dirty="0"/>
                    </a:p>
                  </a:txBody>
                  <a:tcPr/>
                </a:tc>
                <a:extLst>
                  <a:ext uri="{0D108BD9-81ED-4DB2-BD59-A6C34878D82A}">
                    <a16:rowId xmlns:a16="http://schemas.microsoft.com/office/drawing/2014/main" val="3924730870"/>
                  </a:ext>
                </a:extLst>
              </a:tr>
              <a:tr h="485639">
                <a:tc>
                  <a:txBody>
                    <a:bodyPr/>
                    <a:lstStyle/>
                    <a:p>
                      <a:r>
                        <a:rPr lang="en-US" sz="600" dirty="0"/>
                        <a:t>Donor support to national level</a:t>
                      </a:r>
                    </a:p>
                  </a:txBody>
                  <a:tcPr/>
                </a:tc>
                <a:tc>
                  <a:txBody>
                    <a:bodyPr/>
                    <a:lstStyle/>
                    <a:p>
                      <a:pPr marL="0" marR="0" lvl="0" indent="0" algn="l" defTabSz="1279867" rtl="0" eaLnBrk="1" fontAlgn="auto" latinLnBrk="0" hangingPunct="1">
                        <a:lnSpc>
                          <a:spcPct val="100000"/>
                        </a:lnSpc>
                        <a:spcBef>
                          <a:spcPts val="0"/>
                        </a:spcBef>
                        <a:spcAft>
                          <a:spcPts val="0"/>
                        </a:spcAft>
                        <a:buClrTx/>
                        <a:buSzTx/>
                        <a:buFontTx/>
                        <a:buNone/>
                        <a:tabLst/>
                        <a:defRPr/>
                      </a:pPr>
                      <a:r>
                        <a:rPr lang="en-US" sz="600" dirty="0"/>
                        <a:t>External donors</a:t>
                      </a:r>
                    </a:p>
                  </a:txBody>
                  <a:tcPr/>
                </a:tc>
                <a:tc>
                  <a:txBody>
                    <a:bodyPr/>
                    <a:lstStyle/>
                    <a:p>
                      <a:r>
                        <a:rPr lang="en-US" sz="600" dirty="0"/>
                        <a:t>Allocated for specific activities based on donor priorities and government input</a:t>
                      </a:r>
                    </a:p>
                  </a:txBody>
                  <a:tcPr/>
                </a:tc>
                <a:tc>
                  <a:txBody>
                    <a:bodyPr/>
                    <a:lstStyle/>
                    <a:p>
                      <a:endParaRPr lang="en-US" sz="600" dirty="0"/>
                    </a:p>
                  </a:txBody>
                  <a:tcPr/>
                </a:tc>
                <a:extLst>
                  <a:ext uri="{0D108BD9-81ED-4DB2-BD59-A6C34878D82A}">
                    <a16:rowId xmlns:a16="http://schemas.microsoft.com/office/drawing/2014/main" val="1376415553"/>
                  </a:ext>
                </a:extLst>
              </a:tr>
              <a:tr h="845373">
                <a:tc>
                  <a:txBody>
                    <a:bodyPr/>
                    <a:lstStyle/>
                    <a:p>
                      <a:r>
                        <a:rPr lang="en-US" sz="600" dirty="0"/>
                        <a:t>District government budget</a:t>
                      </a:r>
                    </a:p>
                  </a:txBody>
                  <a:tcPr/>
                </a:tc>
                <a:tc>
                  <a:txBody>
                    <a:bodyPr/>
                    <a:lstStyle/>
                    <a:p>
                      <a:pPr marL="0" marR="0" lvl="0" indent="0" algn="l" defTabSz="1279867" rtl="0" eaLnBrk="1" fontAlgn="auto" latinLnBrk="0" hangingPunct="1">
                        <a:lnSpc>
                          <a:spcPct val="100000"/>
                        </a:lnSpc>
                        <a:spcBef>
                          <a:spcPts val="0"/>
                        </a:spcBef>
                        <a:spcAft>
                          <a:spcPts val="0"/>
                        </a:spcAft>
                        <a:buClrTx/>
                        <a:buSzTx/>
                        <a:buFontTx/>
                        <a:buNone/>
                        <a:tabLst/>
                        <a:defRPr/>
                      </a:pPr>
                      <a:r>
                        <a:rPr lang="en-US" sz="600" dirty="0"/>
                        <a:t>Executive Body of the Local Authority for the Local Budget; </a:t>
                      </a:r>
                    </a:p>
                  </a:txBody>
                  <a:tcPr/>
                </a:tc>
                <a:tc>
                  <a:txBody>
                    <a:bodyPr/>
                    <a:lstStyle/>
                    <a:p>
                      <a:pPr marL="0" algn="l" defTabSz="1279867" rtl="0" eaLnBrk="1" latinLnBrk="0" hangingPunct="1"/>
                      <a:r>
                        <a:rPr lang="en-US" sz="600" kern="1200" dirty="0">
                          <a:solidFill>
                            <a:schemeClr val="dk1"/>
                          </a:solidFill>
                          <a:latin typeface="+mn-lt"/>
                          <a:ea typeface="+mn-ea"/>
                          <a:cs typeface="+mn-cs"/>
                        </a:rPr>
                        <a:t>Financial Unit of the Local Authority coordinates the drafting and submission of Draft Budgets of the Local Authority.</a:t>
                      </a:r>
                    </a:p>
                    <a:p>
                      <a:pPr marL="0" algn="l" defTabSz="1279867" rtl="0" eaLnBrk="1" latinLnBrk="0" hangingPunct="1"/>
                      <a:endParaRPr lang="en-US" sz="600" kern="1200" dirty="0">
                        <a:solidFill>
                          <a:schemeClr val="dk1"/>
                        </a:solidFill>
                        <a:latin typeface="+mn-lt"/>
                        <a:ea typeface="+mn-ea"/>
                        <a:cs typeface="+mn-cs"/>
                      </a:endParaRPr>
                    </a:p>
                    <a:p>
                      <a:pPr marL="0" algn="l" defTabSz="1279867" rtl="0" eaLnBrk="1" latinLnBrk="0" hangingPunct="1"/>
                      <a:r>
                        <a:rPr lang="en-US" sz="600" kern="1200" dirty="0">
                          <a:solidFill>
                            <a:schemeClr val="dk1"/>
                          </a:solidFill>
                          <a:latin typeface="+mn-lt"/>
                          <a:ea typeface="+mn-ea"/>
                          <a:cs typeface="+mn-cs"/>
                        </a:rPr>
                        <a:t>Representative Body of the Local Authority publicly discusses the Draft Budget and takes decision on the adoption of the Draft Budget for the Local Authority prior to the start of the new fiscal year. </a:t>
                      </a:r>
                    </a:p>
                  </a:txBody>
                  <a:tcPr/>
                </a:tc>
                <a:tc>
                  <a:txBody>
                    <a:bodyPr/>
                    <a:lstStyle/>
                    <a:p>
                      <a:endParaRPr lang="en-US" sz="600" dirty="0"/>
                    </a:p>
                  </a:txBody>
                  <a:tcPr/>
                </a:tc>
                <a:extLst>
                  <a:ext uri="{0D108BD9-81ED-4DB2-BD59-A6C34878D82A}">
                    <a16:rowId xmlns:a16="http://schemas.microsoft.com/office/drawing/2014/main" val="3880023606"/>
                  </a:ext>
                </a:extLst>
              </a:tr>
            </a:tbl>
          </a:graphicData>
        </a:graphic>
      </p:graphicFrame>
      <p:graphicFrame>
        <p:nvGraphicFramePr>
          <p:cNvPr id="48" name="Table 47">
            <a:extLst>
              <a:ext uri="{FF2B5EF4-FFF2-40B4-BE49-F238E27FC236}">
                <a16:creationId xmlns:a16="http://schemas.microsoft.com/office/drawing/2014/main" id="{9611ABEC-766D-4FEB-9CAD-9DFBBEF1A8FA}"/>
              </a:ext>
            </a:extLst>
          </p:cNvPr>
          <p:cNvGraphicFramePr>
            <a:graphicFrameLocks noGrp="1"/>
          </p:cNvGraphicFramePr>
          <p:nvPr>
            <p:extLst>
              <p:ext uri="{D42A27DB-BD31-4B8C-83A1-F6EECF244321}">
                <p14:modId xmlns:p14="http://schemas.microsoft.com/office/powerpoint/2010/main" val="443138867"/>
              </p:ext>
            </p:extLst>
          </p:nvPr>
        </p:nvGraphicFramePr>
        <p:xfrm>
          <a:off x="8101415" y="7992583"/>
          <a:ext cx="4633190" cy="1577192"/>
        </p:xfrm>
        <a:graphic>
          <a:graphicData uri="http://schemas.openxmlformats.org/drawingml/2006/table">
            <a:tbl>
              <a:tblPr firstRow="1" bandRow="1">
                <a:tableStyleId>{21E4AEA4-8DFA-4A89-87EB-49C32662AFE0}</a:tableStyleId>
              </a:tblPr>
              <a:tblGrid>
                <a:gridCol w="1475702">
                  <a:extLst>
                    <a:ext uri="{9D8B030D-6E8A-4147-A177-3AD203B41FA5}">
                      <a16:colId xmlns:a16="http://schemas.microsoft.com/office/drawing/2014/main" val="2660829494"/>
                    </a:ext>
                  </a:extLst>
                </a:gridCol>
                <a:gridCol w="853945">
                  <a:extLst>
                    <a:ext uri="{9D8B030D-6E8A-4147-A177-3AD203B41FA5}">
                      <a16:colId xmlns:a16="http://schemas.microsoft.com/office/drawing/2014/main" val="3385208616"/>
                    </a:ext>
                  </a:extLst>
                </a:gridCol>
                <a:gridCol w="886029">
                  <a:extLst>
                    <a:ext uri="{9D8B030D-6E8A-4147-A177-3AD203B41FA5}">
                      <a16:colId xmlns:a16="http://schemas.microsoft.com/office/drawing/2014/main" val="4067593511"/>
                    </a:ext>
                  </a:extLst>
                </a:gridCol>
                <a:gridCol w="1417514">
                  <a:extLst>
                    <a:ext uri="{9D8B030D-6E8A-4147-A177-3AD203B41FA5}">
                      <a16:colId xmlns:a16="http://schemas.microsoft.com/office/drawing/2014/main" val="1096776279"/>
                    </a:ext>
                  </a:extLst>
                </a:gridCol>
              </a:tblGrid>
              <a:tr h="298822">
                <a:tc>
                  <a:txBody>
                    <a:bodyPr/>
                    <a:lstStyle/>
                    <a:p>
                      <a:r>
                        <a:rPr lang="en-US" sz="600" dirty="0"/>
                        <a:t>Line item </a:t>
                      </a:r>
                    </a:p>
                  </a:txBody>
                  <a:tcPr/>
                </a:tc>
                <a:tc>
                  <a:txBody>
                    <a:bodyPr/>
                    <a:lstStyle/>
                    <a:p>
                      <a:r>
                        <a:rPr lang="en-US" sz="600" dirty="0"/>
                        <a:t>Budget 2020</a:t>
                      </a:r>
                    </a:p>
                    <a:p>
                      <a:r>
                        <a:rPr lang="en-US" sz="600" dirty="0"/>
                        <a:t>(M GEL)</a:t>
                      </a:r>
                    </a:p>
                  </a:txBody>
                  <a:tcPr/>
                </a:tc>
                <a:tc>
                  <a:txBody>
                    <a:bodyPr/>
                    <a:lstStyle/>
                    <a:p>
                      <a:r>
                        <a:rPr lang="en-US" sz="600" dirty="0"/>
                        <a:t>Funding Gap (M GEL)</a:t>
                      </a:r>
                    </a:p>
                  </a:txBody>
                  <a:tcPr/>
                </a:tc>
                <a:tc>
                  <a:txBody>
                    <a:bodyPr/>
                    <a:lstStyle/>
                    <a:p>
                      <a:r>
                        <a:rPr lang="en-US" sz="600" dirty="0"/>
                        <a:t>Potential Budget Sources</a:t>
                      </a:r>
                    </a:p>
                  </a:txBody>
                  <a:tcPr/>
                </a:tc>
                <a:extLst>
                  <a:ext uri="{0D108BD9-81ED-4DB2-BD59-A6C34878D82A}">
                    <a16:rowId xmlns:a16="http://schemas.microsoft.com/office/drawing/2014/main" val="1276481922"/>
                  </a:ext>
                </a:extLst>
              </a:tr>
              <a:tr h="200810">
                <a:tc>
                  <a:txBody>
                    <a:bodyPr/>
                    <a:lstStyle/>
                    <a:p>
                      <a:r>
                        <a:rPr lang="en-US" sz="600" dirty="0"/>
                        <a:t>Vaccines &amp; injection supplies</a:t>
                      </a:r>
                    </a:p>
                  </a:txBody>
                  <a:tcPr/>
                </a:tc>
                <a:tc>
                  <a:txBody>
                    <a:bodyPr/>
                    <a:lstStyle/>
                    <a:p>
                      <a:pPr algn="ctr" fontAlgn="t"/>
                      <a:r>
                        <a:rPr lang="en-US" sz="600" b="0" i="0" u="none" strike="noStrike" dirty="0">
                          <a:solidFill>
                            <a:srgbClr val="000000"/>
                          </a:solidFill>
                          <a:effectLst/>
                          <a:latin typeface="Arial" panose="020B0604020202020204" pitchFamily="34" charset="0"/>
                        </a:rPr>
                        <a:t>25412</a:t>
                      </a:r>
                    </a:p>
                  </a:txBody>
                  <a:tcPr marL="9525" marR="9525" marT="9525" marB="0"/>
                </a:tc>
                <a:tc>
                  <a:txBody>
                    <a:bodyPr/>
                    <a:lstStyle/>
                    <a:p>
                      <a:pPr algn="ctr" fontAlgn="t"/>
                      <a:r>
                        <a:rPr lang="en-US" sz="600" b="0" i="0" u="none" strike="noStrike" dirty="0">
                          <a:solidFill>
                            <a:srgbClr val="000000"/>
                          </a:solidFill>
                          <a:effectLst/>
                          <a:latin typeface="Arial" panose="020B0604020202020204" pitchFamily="34" charset="0"/>
                        </a:rPr>
                        <a:t>0</a:t>
                      </a:r>
                    </a:p>
                  </a:txBody>
                  <a:tcPr marL="9525" marR="9525" marT="9525" marB="0"/>
                </a:tc>
                <a:tc>
                  <a:txBody>
                    <a:bodyPr/>
                    <a:lstStyle/>
                    <a:p>
                      <a:r>
                        <a:rPr lang="en-US" sz="600" i="0" dirty="0"/>
                        <a:t>Nat’l budget (immunization program)</a:t>
                      </a:r>
                    </a:p>
                  </a:txBody>
                  <a:tcPr/>
                </a:tc>
                <a:extLst>
                  <a:ext uri="{0D108BD9-81ED-4DB2-BD59-A6C34878D82A}">
                    <a16:rowId xmlns:a16="http://schemas.microsoft.com/office/drawing/2014/main" val="2450597566"/>
                  </a:ext>
                </a:extLst>
              </a:tr>
              <a:tr h="200810">
                <a:tc>
                  <a:txBody>
                    <a:bodyPr/>
                    <a:lstStyle/>
                    <a:p>
                      <a:r>
                        <a:rPr lang="en-US" sz="600" dirty="0"/>
                        <a:t>Personnel</a:t>
                      </a:r>
                    </a:p>
                  </a:txBody>
                  <a:tcPr/>
                </a:tc>
                <a:tc>
                  <a:txBody>
                    <a:bodyPr/>
                    <a:lstStyle/>
                    <a:p>
                      <a:pPr algn="ctr" fontAlgn="t"/>
                      <a:r>
                        <a:rPr lang="en-US" sz="600" b="0" i="0" u="none" strike="noStrike">
                          <a:solidFill>
                            <a:srgbClr val="000000"/>
                          </a:solidFill>
                          <a:effectLst/>
                          <a:latin typeface="Arial" panose="020B0604020202020204" pitchFamily="34" charset="0"/>
                        </a:rPr>
                        <a:t>500</a:t>
                      </a:r>
                    </a:p>
                  </a:txBody>
                  <a:tcPr marL="9525" marR="9525" marT="9525" marB="0"/>
                </a:tc>
                <a:tc>
                  <a:txBody>
                    <a:bodyPr/>
                    <a:lstStyle/>
                    <a:p>
                      <a:pPr algn="ctr" fontAlgn="t"/>
                      <a:r>
                        <a:rPr lang="en-US" sz="600" b="0" i="0" u="none" strike="noStrike" dirty="0">
                          <a:solidFill>
                            <a:srgbClr val="000000"/>
                          </a:solidFill>
                          <a:effectLst/>
                          <a:latin typeface="Arial" panose="020B0604020202020204" pitchFamily="34" charset="0"/>
                        </a:rPr>
                        <a:t> 0</a:t>
                      </a:r>
                    </a:p>
                  </a:txBody>
                  <a:tcPr marL="9525" marR="9525" marT="9525" marB="0"/>
                </a:tc>
                <a:tc>
                  <a:txBody>
                    <a:bodyPr/>
                    <a:lstStyle/>
                    <a:p>
                      <a:pPr marL="0" marR="0" lvl="0" indent="0" algn="l" defTabSz="1279867" rtl="0" eaLnBrk="1" fontAlgn="auto" latinLnBrk="0" hangingPunct="1">
                        <a:lnSpc>
                          <a:spcPct val="100000"/>
                        </a:lnSpc>
                        <a:spcBef>
                          <a:spcPts val="0"/>
                        </a:spcBef>
                        <a:spcAft>
                          <a:spcPts val="0"/>
                        </a:spcAft>
                        <a:buClrTx/>
                        <a:buSzTx/>
                        <a:buFontTx/>
                        <a:buNone/>
                        <a:tabLst/>
                        <a:defRPr/>
                      </a:pPr>
                      <a:r>
                        <a:rPr lang="en-US" sz="600" i="0" dirty="0"/>
                        <a:t>Nat’l budget (admin.</a:t>
                      </a:r>
                      <a:r>
                        <a:rPr lang="en-US" sz="600" i="0" baseline="0" dirty="0"/>
                        <a:t> Cost)</a:t>
                      </a:r>
                      <a:endParaRPr lang="en-US" sz="600" i="0" dirty="0"/>
                    </a:p>
                  </a:txBody>
                  <a:tcPr/>
                </a:tc>
                <a:extLst>
                  <a:ext uri="{0D108BD9-81ED-4DB2-BD59-A6C34878D82A}">
                    <a16:rowId xmlns:a16="http://schemas.microsoft.com/office/drawing/2014/main" val="1430181615"/>
                  </a:ext>
                </a:extLst>
              </a:tr>
              <a:tr h="200810">
                <a:tc>
                  <a:txBody>
                    <a:bodyPr/>
                    <a:lstStyle/>
                    <a:p>
                      <a:r>
                        <a:rPr lang="en-US" sz="600" dirty="0"/>
                        <a:t>Transport</a:t>
                      </a:r>
                    </a:p>
                  </a:txBody>
                  <a:tcPr/>
                </a:tc>
                <a:tc>
                  <a:txBody>
                    <a:bodyPr/>
                    <a:lstStyle/>
                    <a:p>
                      <a:pPr algn="ctr" fontAlgn="t"/>
                      <a:r>
                        <a:rPr lang="en-US" sz="600" b="0" i="0" u="none" strike="noStrike">
                          <a:solidFill>
                            <a:srgbClr val="000000"/>
                          </a:solidFill>
                          <a:effectLst/>
                          <a:latin typeface="Arial" panose="020B0604020202020204" pitchFamily="34" charset="0"/>
                        </a:rPr>
                        <a:t>100</a:t>
                      </a:r>
                    </a:p>
                  </a:txBody>
                  <a:tcPr marL="9525" marR="9525" marT="9525" marB="0"/>
                </a:tc>
                <a:tc>
                  <a:txBody>
                    <a:bodyPr/>
                    <a:lstStyle/>
                    <a:p>
                      <a:pPr algn="ctr" fontAlgn="t"/>
                      <a:r>
                        <a:rPr lang="en-US" sz="600" b="0" i="0" u="none" strike="noStrike" dirty="0">
                          <a:solidFill>
                            <a:srgbClr val="000000"/>
                          </a:solidFill>
                          <a:effectLst/>
                          <a:latin typeface="Arial" panose="020B0604020202020204" pitchFamily="34" charset="0"/>
                        </a:rPr>
                        <a:t> 0</a:t>
                      </a:r>
                    </a:p>
                  </a:txBody>
                  <a:tcPr marL="9525" marR="9525" marT="9525" marB="0"/>
                </a:tc>
                <a:tc>
                  <a:txBody>
                    <a:bodyPr/>
                    <a:lstStyle/>
                    <a:p>
                      <a:pPr marL="0" marR="0" lvl="0" indent="0" algn="l" defTabSz="1279867" rtl="0" eaLnBrk="1" fontAlgn="auto" latinLnBrk="0" hangingPunct="1">
                        <a:lnSpc>
                          <a:spcPct val="100000"/>
                        </a:lnSpc>
                        <a:spcBef>
                          <a:spcPts val="0"/>
                        </a:spcBef>
                        <a:spcAft>
                          <a:spcPts val="0"/>
                        </a:spcAft>
                        <a:buClrTx/>
                        <a:buSzTx/>
                        <a:buFontTx/>
                        <a:buNone/>
                        <a:tabLst/>
                        <a:defRPr/>
                      </a:pPr>
                      <a:r>
                        <a:rPr lang="en-US" sz="600" i="0" dirty="0"/>
                        <a:t>Nat’l budget (admin.</a:t>
                      </a:r>
                      <a:r>
                        <a:rPr lang="en-US" sz="600" i="0" baseline="0" dirty="0"/>
                        <a:t> Cost)</a:t>
                      </a:r>
                      <a:endParaRPr lang="en-US" sz="600" i="0" dirty="0"/>
                    </a:p>
                  </a:txBody>
                  <a:tcPr/>
                </a:tc>
                <a:extLst>
                  <a:ext uri="{0D108BD9-81ED-4DB2-BD59-A6C34878D82A}">
                    <a16:rowId xmlns:a16="http://schemas.microsoft.com/office/drawing/2014/main" val="2084792146"/>
                  </a:ext>
                </a:extLst>
              </a:tr>
              <a:tr h="200810">
                <a:tc>
                  <a:txBody>
                    <a:bodyPr/>
                    <a:lstStyle/>
                    <a:p>
                      <a:r>
                        <a:rPr lang="en-US" sz="600" dirty="0"/>
                        <a:t>Activities &amp; other recurrent costs</a:t>
                      </a:r>
                    </a:p>
                  </a:txBody>
                  <a:tcPr/>
                </a:tc>
                <a:tc>
                  <a:txBody>
                    <a:bodyPr/>
                    <a:lstStyle/>
                    <a:p>
                      <a:pPr algn="ctr" fontAlgn="t"/>
                      <a:r>
                        <a:rPr lang="en-US" sz="600" b="0" i="0" u="none" strike="noStrike">
                          <a:solidFill>
                            <a:srgbClr val="000000"/>
                          </a:solidFill>
                          <a:effectLst/>
                          <a:latin typeface="Arial" panose="020B0604020202020204" pitchFamily="34" charset="0"/>
                        </a:rPr>
                        <a:t>50</a:t>
                      </a:r>
                    </a:p>
                  </a:txBody>
                  <a:tcPr marL="9525" marR="9525" marT="9525" marB="0"/>
                </a:tc>
                <a:tc>
                  <a:txBody>
                    <a:bodyPr/>
                    <a:lstStyle/>
                    <a:p>
                      <a:pPr algn="ctr" fontAlgn="t"/>
                      <a:r>
                        <a:rPr lang="en-US" sz="600" b="0" i="0" u="none" strike="noStrike" dirty="0">
                          <a:solidFill>
                            <a:srgbClr val="000000"/>
                          </a:solidFill>
                          <a:effectLst/>
                          <a:latin typeface="Arial" panose="020B0604020202020204" pitchFamily="34" charset="0"/>
                        </a:rPr>
                        <a:t> 0</a:t>
                      </a:r>
                    </a:p>
                  </a:txBody>
                  <a:tcPr marL="9525" marR="9525" marT="9525" marB="0"/>
                </a:tc>
                <a:tc>
                  <a:txBody>
                    <a:bodyPr/>
                    <a:lstStyle/>
                    <a:p>
                      <a:pPr marL="0" marR="0" lvl="0" indent="0" algn="l" defTabSz="1279867" rtl="0" eaLnBrk="1" fontAlgn="auto" latinLnBrk="0" hangingPunct="1">
                        <a:lnSpc>
                          <a:spcPct val="100000"/>
                        </a:lnSpc>
                        <a:spcBef>
                          <a:spcPts val="0"/>
                        </a:spcBef>
                        <a:spcAft>
                          <a:spcPts val="0"/>
                        </a:spcAft>
                        <a:buClrTx/>
                        <a:buSzTx/>
                        <a:buFontTx/>
                        <a:buNone/>
                        <a:tabLst/>
                        <a:defRPr/>
                      </a:pPr>
                      <a:r>
                        <a:rPr lang="en-US" sz="600" i="0" dirty="0"/>
                        <a:t>Nat’l budget (admin.</a:t>
                      </a:r>
                      <a:r>
                        <a:rPr lang="en-US" sz="600" i="0" baseline="0" dirty="0"/>
                        <a:t> Cost)</a:t>
                      </a:r>
                      <a:endParaRPr lang="en-US" sz="600" i="0" dirty="0"/>
                    </a:p>
                  </a:txBody>
                  <a:tcPr/>
                </a:tc>
                <a:extLst>
                  <a:ext uri="{0D108BD9-81ED-4DB2-BD59-A6C34878D82A}">
                    <a16:rowId xmlns:a16="http://schemas.microsoft.com/office/drawing/2014/main" val="1693862127"/>
                  </a:ext>
                </a:extLst>
              </a:tr>
              <a:tr h="200810">
                <a:tc>
                  <a:txBody>
                    <a:bodyPr/>
                    <a:lstStyle/>
                    <a:p>
                      <a:r>
                        <a:rPr lang="en-US" sz="600" dirty="0"/>
                        <a:t>Logistics</a:t>
                      </a:r>
                    </a:p>
                  </a:txBody>
                  <a:tcPr/>
                </a:tc>
                <a:tc>
                  <a:txBody>
                    <a:bodyPr/>
                    <a:lstStyle/>
                    <a:p>
                      <a:pPr algn="ctr" fontAlgn="t"/>
                      <a:r>
                        <a:rPr lang="en-US" sz="600" b="0" i="0" u="none" strike="noStrike" dirty="0">
                          <a:solidFill>
                            <a:srgbClr val="000000"/>
                          </a:solidFill>
                          <a:effectLst/>
                          <a:latin typeface="Arial" panose="020B0604020202020204" pitchFamily="34" charset="0"/>
                        </a:rPr>
                        <a:t>500</a:t>
                      </a:r>
                    </a:p>
                  </a:txBody>
                  <a:tcPr marL="9525" marR="9525" marT="9525" marB="0"/>
                </a:tc>
                <a:tc>
                  <a:txBody>
                    <a:bodyPr/>
                    <a:lstStyle/>
                    <a:p>
                      <a:pPr algn="ctr"/>
                      <a:r>
                        <a:rPr lang="en-US" sz="600" i="1" dirty="0"/>
                        <a:t>200</a:t>
                      </a:r>
                    </a:p>
                  </a:txBody>
                  <a:tcPr/>
                </a:tc>
                <a:tc>
                  <a:txBody>
                    <a:bodyPr/>
                    <a:lstStyle/>
                    <a:p>
                      <a:pPr marL="0" marR="0" indent="0" algn="l" defTabSz="1279867" rtl="0" eaLnBrk="1" fontAlgn="auto" latinLnBrk="0" hangingPunct="1">
                        <a:lnSpc>
                          <a:spcPct val="100000"/>
                        </a:lnSpc>
                        <a:spcBef>
                          <a:spcPts val="0"/>
                        </a:spcBef>
                        <a:spcAft>
                          <a:spcPts val="0"/>
                        </a:spcAft>
                        <a:buClrTx/>
                        <a:buSzTx/>
                        <a:buFontTx/>
                        <a:buNone/>
                        <a:tabLst/>
                        <a:defRPr/>
                      </a:pPr>
                      <a:r>
                        <a:rPr lang="en-US" sz="600" i="0" dirty="0"/>
                        <a:t>Nat’l budget (admin.</a:t>
                      </a:r>
                      <a:r>
                        <a:rPr lang="en-US" sz="600" i="0" baseline="0" dirty="0"/>
                        <a:t> Cost)</a:t>
                      </a:r>
                      <a:endParaRPr lang="en-US" sz="600" i="0" dirty="0"/>
                    </a:p>
                  </a:txBody>
                  <a:tcPr/>
                </a:tc>
                <a:extLst>
                  <a:ext uri="{0D108BD9-81ED-4DB2-BD59-A6C34878D82A}">
                    <a16:rowId xmlns:a16="http://schemas.microsoft.com/office/drawing/2014/main" val="2053745436"/>
                  </a:ext>
                </a:extLst>
              </a:tr>
              <a:tr h="200810">
                <a:tc>
                  <a:txBody>
                    <a:bodyPr/>
                    <a:lstStyle/>
                    <a:p>
                      <a:r>
                        <a:rPr lang="en-US" sz="600" dirty="0"/>
                        <a:t>Total</a:t>
                      </a:r>
                    </a:p>
                  </a:txBody>
                  <a:tcPr/>
                </a:tc>
                <a:tc>
                  <a:txBody>
                    <a:bodyPr/>
                    <a:lstStyle/>
                    <a:p>
                      <a:pPr algn="ctr" fontAlgn="t"/>
                      <a:r>
                        <a:rPr lang="en-US" sz="600" b="0" i="0" u="none" strike="noStrike" dirty="0">
                          <a:solidFill>
                            <a:srgbClr val="000000"/>
                          </a:solidFill>
                          <a:effectLst/>
                          <a:latin typeface="Arial" panose="020B0604020202020204" pitchFamily="34" charset="0"/>
                        </a:rPr>
                        <a:t>26562</a:t>
                      </a:r>
                    </a:p>
                  </a:txBody>
                  <a:tcPr marL="9525" marR="9525" marT="9525" marB="0"/>
                </a:tc>
                <a:tc>
                  <a:txBody>
                    <a:bodyPr/>
                    <a:lstStyle/>
                    <a:p>
                      <a:pPr algn="ctr"/>
                      <a:r>
                        <a:rPr lang="en-US" sz="600" b="1" i="1" dirty="0">
                          <a:solidFill>
                            <a:srgbClr val="E47D25"/>
                          </a:solidFill>
                        </a:rPr>
                        <a:t>200</a:t>
                      </a:r>
                    </a:p>
                  </a:txBody>
                  <a:tcPr/>
                </a:tc>
                <a:tc>
                  <a:txBody>
                    <a:bodyPr/>
                    <a:lstStyle/>
                    <a:p>
                      <a:endParaRPr lang="en-US" sz="600" b="1" i="1" dirty="0">
                        <a:solidFill>
                          <a:srgbClr val="E47D25"/>
                        </a:solidFill>
                      </a:endParaRPr>
                    </a:p>
                  </a:txBody>
                  <a:tcPr/>
                </a:tc>
                <a:extLst>
                  <a:ext uri="{0D108BD9-81ED-4DB2-BD59-A6C34878D82A}">
                    <a16:rowId xmlns:a16="http://schemas.microsoft.com/office/drawing/2014/main" val="4052286000"/>
                  </a:ext>
                </a:extLst>
              </a:tr>
            </a:tbl>
          </a:graphicData>
        </a:graphic>
      </p:graphicFrame>
    </p:spTree>
    <p:extLst>
      <p:ext uri="{BB962C8B-B14F-4D97-AF65-F5344CB8AC3E}">
        <p14:creationId xmlns:p14="http://schemas.microsoft.com/office/powerpoint/2010/main" val="26425795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50C40-8C22-4B0B-B70D-43BD9D8D2A3A}"/>
              </a:ext>
            </a:extLst>
          </p:cNvPr>
          <p:cNvSpPr>
            <a:spLocks noGrp="1"/>
          </p:cNvSpPr>
          <p:nvPr>
            <p:ph type="title"/>
          </p:nvPr>
        </p:nvSpPr>
        <p:spPr>
          <a:xfrm>
            <a:off x="640080" y="384493"/>
            <a:ext cx="11818620" cy="1600200"/>
          </a:xfrm>
        </p:spPr>
        <p:txBody>
          <a:bodyPr/>
          <a:lstStyle/>
          <a:p>
            <a:r>
              <a:rPr lang="en-US" dirty="0"/>
              <a:t>IV. Routine Immunization Budget – Line Items and Sources</a:t>
            </a:r>
          </a:p>
        </p:txBody>
      </p:sp>
      <p:sp>
        <p:nvSpPr>
          <p:cNvPr id="3" name="Content Placeholder 2">
            <a:extLst>
              <a:ext uri="{FF2B5EF4-FFF2-40B4-BE49-F238E27FC236}">
                <a16:creationId xmlns:a16="http://schemas.microsoft.com/office/drawing/2014/main" id="{E7323948-BC81-47A1-A072-04A05C77E322}"/>
              </a:ext>
            </a:extLst>
          </p:cNvPr>
          <p:cNvSpPr>
            <a:spLocks noGrp="1"/>
          </p:cNvSpPr>
          <p:nvPr>
            <p:ph idx="1"/>
          </p:nvPr>
        </p:nvSpPr>
        <p:spPr>
          <a:xfrm>
            <a:off x="601752" y="1095182"/>
            <a:ext cx="7567618" cy="1237472"/>
          </a:xfrm>
        </p:spPr>
        <p:txBody>
          <a:bodyPr>
            <a:normAutofit/>
          </a:bodyPr>
          <a:lstStyle/>
          <a:p>
            <a:r>
              <a:rPr lang="en-US" sz="1200" dirty="0">
                <a:solidFill>
                  <a:srgbClr val="4FAED6"/>
                </a:solidFill>
              </a:rPr>
              <a:t>Please</a:t>
            </a:r>
            <a:r>
              <a:rPr lang="en-US" sz="1200" dirty="0"/>
              <a:t> </a:t>
            </a:r>
            <a:r>
              <a:rPr lang="en-US" sz="1200" b="1" dirty="0">
                <a:solidFill>
                  <a:srgbClr val="E47D25"/>
                </a:solidFill>
              </a:rPr>
              <a:t>edit </a:t>
            </a:r>
            <a:r>
              <a:rPr lang="en-US" sz="1200" dirty="0">
                <a:solidFill>
                  <a:srgbClr val="4FAED6"/>
                </a:solidFill>
              </a:rPr>
              <a:t>the table to reflect your country’s line items and budget sources. </a:t>
            </a:r>
          </a:p>
          <a:p>
            <a:r>
              <a:rPr lang="en-US" sz="1200" dirty="0">
                <a:solidFill>
                  <a:srgbClr val="4FAED6"/>
                </a:solidFill>
              </a:rPr>
              <a:t>This table is </a:t>
            </a:r>
            <a:r>
              <a:rPr lang="en-US" sz="1200" b="1" dirty="0">
                <a:solidFill>
                  <a:srgbClr val="4FAED6"/>
                </a:solidFill>
              </a:rPr>
              <a:t>illustrative</a:t>
            </a:r>
            <a:r>
              <a:rPr lang="en-US" sz="1200" dirty="0">
                <a:solidFill>
                  <a:srgbClr val="4FAED6"/>
                </a:solidFill>
              </a:rPr>
              <a:t>, but please consider all sources of budgets for various immunization line items (see illustrative sources in the table below).</a:t>
            </a:r>
          </a:p>
          <a:p>
            <a:r>
              <a:rPr lang="en-US" sz="1200" dirty="0">
                <a:solidFill>
                  <a:srgbClr val="4FAED6"/>
                </a:solidFill>
              </a:rPr>
              <a:t>To add lines to the table, right click on a row and from the horizontal tool bar that appears, select “insert” and then “rows below”.</a:t>
            </a:r>
          </a:p>
          <a:p>
            <a:endParaRPr lang="en-US" sz="2400" dirty="0"/>
          </a:p>
        </p:txBody>
      </p:sp>
      <p:sp>
        <p:nvSpPr>
          <p:cNvPr id="5" name="Slide Number Placeholder 4">
            <a:extLst>
              <a:ext uri="{FF2B5EF4-FFF2-40B4-BE49-F238E27FC236}">
                <a16:creationId xmlns:a16="http://schemas.microsoft.com/office/drawing/2014/main" id="{8C6E49C6-2837-43CC-9E14-81ECA236A14D}"/>
              </a:ext>
            </a:extLst>
          </p:cNvPr>
          <p:cNvSpPr>
            <a:spLocks noGrp="1"/>
          </p:cNvSpPr>
          <p:nvPr>
            <p:ph type="sldNum" sz="quarter" idx="4"/>
          </p:nvPr>
        </p:nvSpPr>
        <p:spPr/>
        <p:txBody>
          <a:bodyPr/>
          <a:lstStyle/>
          <a:p>
            <a:r>
              <a:rPr lang="en-US">
                <a:solidFill>
                  <a:schemeClr val="tx2"/>
                </a:solidFill>
                <a:latin typeface="Arial"/>
                <a:cs typeface="Arial"/>
              </a:rPr>
              <a:t>www.lnct.global </a:t>
            </a:r>
            <a:r>
              <a:rPr lang="en-US">
                <a:latin typeface="Arial"/>
                <a:cs typeface="Arial"/>
              </a:rPr>
              <a:t>| </a:t>
            </a:r>
            <a:fld id="{2459FD92-E8AB-4F86-BA9A-090210CAFD7B}" type="slidenum">
              <a:rPr lang="en-US" smtClean="0">
                <a:latin typeface="Arial"/>
                <a:cs typeface="Arial"/>
              </a:rPr>
              <a:pPr/>
              <a:t>2</a:t>
            </a:fld>
            <a:endParaRPr lang="en-US" dirty="0">
              <a:solidFill>
                <a:srgbClr val="E32726"/>
              </a:solidFill>
              <a:latin typeface="Arial"/>
              <a:cs typeface="Arial"/>
            </a:endParaRPr>
          </a:p>
        </p:txBody>
      </p:sp>
      <p:graphicFrame>
        <p:nvGraphicFramePr>
          <p:cNvPr id="6" name="Table 5">
            <a:extLst>
              <a:ext uri="{FF2B5EF4-FFF2-40B4-BE49-F238E27FC236}">
                <a16:creationId xmlns:a16="http://schemas.microsoft.com/office/drawing/2014/main" id="{BD365B7E-1EA4-4C5C-ACF0-88314B5DAAFF}"/>
              </a:ext>
            </a:extLst>
          </p:cNvPr>
          <p:cNvGraphicFramePr>
            <a:graphicFrameLocks noGrp="1"/>
          </p:cNvGraphicFramePr>
          <p:nvPr>
            <p:extLst/>
          </p:nvPr>
        </p:nvGraphicFramePr>
        <p:xfrm>
          <a:off x="765086" y="2164703"/>
          <a:ext cx="7453347" cy="5993461"/>
        </p:xfrm>
        <a:graphic>
          <a:graphicData uri="http://schemas.openxmlformats.org/drawingml/2006/table">
            <a:tbl>
              <a:tblPr firstRow="1" bandRow="1">
                <a:tableStyleId>{21E4AEA4-8DFA-4A89-87EB-49C32662AFE0}</a:tableStyleId>
              </a:tblPr>
              <a:tblGrid>
                <a:gridCol w="3900197">
                  <a:extLst>
                    <a:ext uri="{9D8B030D-6E8A-4147-A177-3AD203B41FA5}">
                      <a16:colId xmlns:a16="http://schemas.microsoft.com/office/drawing/2014/main" val="4036096076"/>
                    </a:ext>
                  </a:extLst>
                </a:gridCol>
                <a:gridCol w="3553150">
                  <a:extLst>
                    <a:ext uri="{9D8B030D-6E8A-4147-A177-3AD203B41FA5}">
                      <a16:colId xmlns:a16="http://schemas.microsoft.com/office/drawing/2014/main" val="686318538"/>
                    </a:ext>
                  </a:extLst>
                </a:gridCol>
              </a:tblGrid>
              <a:tr h="425592">
                <a:tc>
                  <a:txBody>
                    <a:bodyPr/>
                    <a:lstStyle/>
                    <a:p>
                      <a:r>
                        <a:rPr lang="en-US" sz="1400" dirty="0"/>
                        <a:t>Line Item</a:t>
                      </a:r>
                    </a:p>
                  </a:txBody>
                  <a:tcPr/>
                </a:tc>
                <a:tc>
                  <a:txBody>
                    <a:bodyPr/>
                    <a:lstStyle/>
                    <a:p>
                      <a:r>
                        <a:rPr lang="en-US" sz="1400" dirty="0"/>
                        <a:t>Budget Source(s)</a:t>
                      </a:r>
                    </a:p>
                  </a:txBody>
                  <a:tcPr/>
                </a:tc>
                <a:extLst>
                  <a:ext uri="{0D108BD9-81ED-4DB2-BD59-A6C34878D82A}">
                    <a16:rowId xmlns:a16="http://schemas.microsoft.com/office/drawing/2014/main" val="3579799015"/>
                  </a:ext>
                </a:extLst>
              </a:tr>
              <a:tr h="897944">
                <a:tc>
                  <a:txBody>
                    <a:bodyPr/>
                    <a:lstStyle/>
                    <a:p>
                      <a:r>
                        <a:rPr lang="en-US" sz="1400" dirty="0" smtClean="0"/>
                        <a:t>National immunization program (NIP)</a:t>
                      </a:r>
                    </a:p>
                    <a:p>
                      <a:pPr marL="285750" indent="-285750">
                        <a:buFont typeface="Arial" panose="020B0604020202020204" pitchFamily="34" charset="0"/>
                        <a:buChar char="•"/>
                      </a:pPr>
                      <a:r>
                        <a:rPr lang="en-US" sz="1400" dirty="0" smtClean="0"/>
                        <a:t>vaccine supply</a:t>
                      </a:r>
                    </a:p>
                    <a:p>
                      <a:pPr marL="285750" indent="-285750">
                        <a:buFont typeface="Arial" panose="020B0604020202020204" pitchFamily="34" charset="0"/>
                        <a:buChar char="•"/>
                      </a:pPr>
                      <a:r>
                        <a:rPr lang="en-US" sz="1400" dirty="0" smtClean="0"/>
                        <a:t>cold chain system </a:t>
                      </a:r>
                    </a:p>
                    <a:p>
                      <a:pPr marL="285750" indent="-285750">
                        <a:buFont typeface="Arial" panose="020B0604020202020204" pitchFamily="34" charset="0"/>
                        <a:buChar char="•"/>
                      </a:pPr>
                      <a:r>
                        <a:rPr lang="en-US" sz="1400" dirty="0" smtClean="0"/>
                        <a:t>service delivery (part)</a:t>
                      </a:r>
                      <a:endParaRPr lang="en-US" sz="1400" dirty="0"/>
                    </a:p>
                  </a:txBody>
                  <a:tcPr/>
                </a:tc>
                <a:tc>
                  <a:txBody>
                    <a:bodyPr/>
                    <a:lstStyle/>
                    <a:p>
                      <a:pPr marL="285750" indent="-285750">
                        <a:buFont typeface="Arial" panose="020B0604020202020204" pitchFamily="34" charset="0"/>
                        <a:buChar char="•"/>
                      </a:pPr>
                      <a:r>
                        <a:rPr lang="en-US" sz="1400" dirty="0"/>
                        <a:t>Nat’l health budget</a:t>
                      </a:r>
                    </a:p>
                    <a:p>
                      <a:pPr marL="285750" indent="-285750">
                        <a:buFont typeface="Arial" panose="020B0604020202020204" pitchFamily="34" charset="0"/>
                        <a:buChar char="•"/>
                      </a:pPr>
                      <a:r>
                        <a:rPr lang="en-US" sz="1400" dirty="0" err="1"/>
                        <a:t>Gavi</a:t>
                      </a:r>
                      <a:r>
                        <a:rPr lang="en-US" sz="1400" dirty="0"/>
                        <a:t> </a:t>
                      </a:r>
                      <a:r>
                        <a:rPr lang="en-US" sz="1400" dirty="0" smtClean="0"/>
                        <a:t>grant</a:t>
                      </a:r>
                      <a:endParaRPr lang="en-US" sz="1400" dirty="0"/>
                    </a:p>
                  </a:txBody>
                  <a:tcPr/>
                </a:tc>
                <a:extLst>
                  <a:ext uri="{0D108BD9-81ED-4DB2-BD59-A6C34878D82A}">
                    <a16:rowId xmlns:a16="http://schemas.microsoft.com/office/drawing/2014/main" val="2668019082"/>
                  </a:ext>
                </a:extLst>
              </a:tr>
              <a:tr h="492421">
                <a:tc>
                  <a:txBody>
                    <a:bodyPr/>
                    <a:lstStyle/>
                    <a:p>
                      <a:r>
                        <a:rPr lang="en-US" sz="1400" dirty="0" smtClean="0"/>
                        <a:t>Universal Health Care program</a:t>
                      </a:r>
                    </a:p>
                    <a:p>
                      <a:pPr marL="285750" indent="-285750">
                        <a:buFont typeface="Arial" panose="020B0604020202020204" pitchFamily="34" charset="0"/>
                        <a:buChar char="•"/>
                      </a:pPr>
                      <a:r>
                        <a:rPr lang="en-US" sz="1400" dirty="0" smtClean="0"/>
                        <a:t>service Delivery (part)</a:t>
                      </a:r>
                      <a:endParaRPr lang="en-US" sz="1400" dirty="0"/>
                    </a:p>
                  </a:txBody>
                  <a:tcPr/>
                </a:tc>
                <a:tc>
                  <a:txBody>
                    <a:bodyPr/>
                    <a:lstStyle/>
                    <a:p>
                      <a:pPr marL="285750" indent="-285750">
                        <a:buFont typeface="Arial" panose="020B0604020202020204" pitchFamily="34" charset="0"/>
                        <a:buChar char="•"/>
                      </a:pPr>
                      <a:r>
                        <a:rPr lang="en-US" sz="1400" dirty="0" smtClean="0"/>
                        <a:t>Nat’l  </a:t>
                      </a:r>
                      <a:r>
                        <a:rPr lang="en-US" sz="1400" dirty="0"/>
                        <a:t>health budget</a:t>
                      </a:r>
                    </a:p>
                  </a:txBody>
                  <a:tcPr/>
                </a:tc>
                <a:extLst>
                  <a:ext uri="{0D108BD9-81ED-4DB2-BD59-A6C34878D82A}">
                    <a16:rowId xmlns:a16="http://schemas.microsoft.com/office/drawing/2014/main" val="1185861402"/>
                  </a:ext>
                </a:extLst>
              </a:tr>
              <a:tr h="492421">
                <a:tc>
                  <a:txBody>
                    <a:bodyPr/>
                    <a:lstStyle/>
                    <a:p>
                      <a:pPr marL="0" indent="0">
                        <a:buFont typeface="Arial" panose="020B0604020202020204" pitchFamily="34" charset="0"/>
                        <a:buNone/>
                      </a:pPr>
                      <a:r>
                        <a:rPr lang="en-US" sz="1400" dirty="0" smtClean="0"/>
                        <a:t>Service delivery (part)</a:t>
                      </a:r>
                      <a:endParaRPr lang="en-US" sz="1400" dirty="0"/>
                    </a:p>
                  </a:txBody>
                  <a:tcPr/>
                </a:tc>
                <a:tc>
                  <a:txBody>
                    <a:bodyPr/>
                    <a:lstStyle/>
                    <a:p>
                      <a:pPr marL="285750" marR="0" lvl="0" indent="-285750" algn="l" defTabSz="127986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err="1" smtClean="0"/>
                        <a:t>Subnat’l</a:t>
                      </a:r>
                      <a:r>
                        <a:rPr lang="en-US" sz="1400" dirty="0" smtClean="0"/>
                        <a:t> health budget (RBF)</a:t>
                      </a:r>
                    </a:p>
                    <a:p>
                      <a:pPr marL="0" indent="0">
                        <a:buFont typeface="Arial" panose="020B0604020202020204" pitchFamily="34" charset="0"/>
                        <a:buNone/>
                      </a:pPr>
                      <a:endParaRPr lang="en-US" sz="1400" dirty="0"/>
                    </a:p>
                  </a:txBody>
                  <a:tcPr/>
                </a:tc>
                <a:extLst>
                  <a:ext uri="{0D108BD9-81ED-4DB2-BD59-A6C34878D82A}">
                    <a16:rowId xmlns:a16="http://schemas.microsoft.com/office/drawing/2014/main" val="2376378889"/>
                  </a:ext>
                </a:extLst>
              </a:tr>
              <a:tr h="647367">
                <a:tc>
                  <a:txBody>
                    <a:bodyPr/>
                    <a:lstStyle/>
                    <a:p>
                      <a:pPr marL="0" indent="0">
                        <a:buFont typeface="Arial" panose="020B0604020202020204" pitchFamily="34" charset="0"/>
                        <a:buNone/>
                      </a:pPr>
                      <a:r>
                        <a:rPr lang="en-US" sz="1400" kern="1200" dirty="0" smtClean="0">
                          <a:solidFill>
                            <a:schemeClr val="dk1"/>
                          </a:solidFill>
                          <a:latin typeface="+mn-lt"/>
                          <a:ea typeface="+mn-ea"/>
                          <a:cs typeface="+mn-cs"/>
                        </a:rPr>
                        <a:t>Epidsurveillance program</a:t>
                      </a:r>
                    </a:p>
                    <a:p>
                      <a:pPr marL="285750" indent="-285750">
                        <a:buFont typeface="Arial" panose="020B0604020202020204" pitchFamily="34" charset="0"/>
                        <a:buChar char="•"/>
                      </a:pPr>
                      <a:r>
                        <a:rPr lang="en-US" sz="1400" kern="1200" dirty="0" smtClean="0">
                          <a:solidFill>
                            <a:schemeClr val="dk1"/>
                          </a:solidFill>
                          <a:latin typeface="+mn-lt"/>
                          <a:ea typeface="+mn-ea"/>
                          <a:cs typeface="+mn-cs"/>
                        </a:rPr>
                        <a:t>Monitoring</a:t>
                      </a:r>
                      <a:r>
                        <a:rPr lang="en-US" sz="1400" kern="1200" baseline="0" dirty="0" smtClean="0">
                          <a:solidFill>
                            <a:schemeClr val="dk1"/>
                          </a:solidFill>
                          <a:latin typeface="+mn-lt"/>
                          <a:ea typeface="+mn-ea"/>
                          <a:cs typeface="+mn-cs"/>
                        </a:rPr>
                        <a:t> and surveillance (routine)</a:t>
                      </a:r>
                      <a:endParaRPr lang="en-US" sz="1400" kern="1200" dirty="0">
                        <a:solidFill>
                          <a:schemeClr val="dk1"/>
                        </a:solidFill>
                        <a:latin typeface="+mn-lt"/>
                        <a:ea typeface="+mn-ea"/>
                        <a:cs typeface="+mn-cs"/>
                      </a:endParaRPr>
                    </a:p>
                  </a:txBody>
                  <a:tcPr/>
                </a:tc>
                <a:tc>
                  <a:txBody>
                    <a:bodyPr/>
                    <a:lstStyle/>
                    <a:p>
                      <a:pPr marL="285750" marR="0" lvl="0" indent="-285750" algn="l" defTabSz="127986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t>Nat’l health budget</a:t>
                      </a:r>
                    </a:p>
                    <a:p>
                      <a:pPr marL="285750" marR="0" lvl="0" indent="-285750" algn="l" defTabSz="127986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err="1" smtClean="0"/>
                        <a:t>Subnat’l</a:t>
                      </a:r>
                      <a:r>
                        <a:rPr lang="en-US" sz="1400" dirty="0" smtClean="0"/>
                        <a:t> health budget </a:t>
                      </a:r>
                      <a:endParaRPr lang="en-US" sz="1400" dirty="0"/>
                    </a:p>
                  </a:txBody>
                  <a:tcPr/>
                </a:tc>
                <a:extLst>
                  <a:ext uri="{0D108BD9-81ED-4DB2-BD59-A6C34878D82A}">
                    <a16:rowId xmlns:a16="http://schemas.microsoft.com/office/drawing/2014/main" val="2540628231"/>
                  </a:ext>
                </a:extLst>
              </a:tr>
              <a:tr h="1303467">
                <a:tc>
                  <a:txBody>
                    <a:bodyPr/>
                    <a:lstStyle/>
                    <a:p>
                      <a:pPr marL="0" indent="0">
                        <a:buFont typeface="Arial" panose="020B0604020202020204" pitchFamily="34" charset="0"/>
                        <a:buNone/>
                      </a:pPr>
                      <a:r>
                        <a:rPr lang="en-US" sz="1400" kern="1200" dirty="0" smtClean="0">
                          <a:solidFill>
                            <a:schemeClr val="dk1"/>
                          </a:solidFill>
                          <a:latin typeface="+mn-lt"/>
                          <a:ea typeface="+mn-ea"/>
                          <a:cs typeface="+mn-cs"/>
                        </a:rPr>
                        <a:t>Administrative expenses</a:t>
                      </a:r>
                    </a:p>
                    <a:p>
                      <a:pPr marL="285750" indent="-285750">
                        <a:buFont typeface="Arial" panose="020B0604020202020204" pitchFamily="34" charset="0"/>
                        <a:buChar char="•"/>
                      </a:pPr>
                      <a:r>
                        <a:rPr lang="en-US" sz="1400" kern="1200" dirty="0" smtClean="0">
                          <a:solidFill>
                            <a:schemeClr val="dk1"/>
                          </a:solidFill>
                          <a:latin typeface="+mn-lt"/>
                          <a:ea typeface="+mn-ea"/>
                          <a:cs typeface="+mn-cs"/>
                        </a:rPr>
                        <a:t>Logistic (vaccine transportation, delivery, storage, etc.)</a:t>
                      </a:r>
                    </a:p>
                    <a:p>
                      <a:pPr marL="285750" indent="-285750">
                        <a:buFont typeface="Arial" panose="020B0604020202020204" pitchFamily="34" charset="0"/>
                        <a:buChar char="•"/>
                      </a:pPr>
                      <a:r>
                        <a:rPr lang="en-US" sz="1400" kern="1200" dirty="0" smtClean="0">
                          <a:solidFill>
                            <a:schemeClr val="dk1"/>
                          </a:solidFill>
                          <a:latin typeface="+mn-lt"/>
                          <a:ea typeface="+mn-ea"/>
                          <a:cs typeface="+mn-cs"/>
                        </a:rPr>
                        <a:t>Personnel salary, </a:t>
                      </a:r>
                      <a:r>
                        <a:rPr lang="en-US" sz="1400" kern="1200" dirty="0" err="1" smtClean="0">
                          <a:solidFill>
                            <a:schemeClr val="dk1"/>
                          </a:solidFill>
                          <a:latin typeface="+mn-lt"/>
                          <a:ea typeface="+mn-ea"/>
                          <a:cs typeface="+mn-cs"/>
                        </a:rPr>
                        <a:t>perdiem</a:t>
                      </a:r>
                      <a:r>
                        <a:rPr lang="en-US" sz="1400" kern="1200" dirty="0" smtClean="0">
                          <a:solidFill>
                            <a:schemeClr val="dk1"/>
                          </a:solidFill>
                          <a:latin typeface="+mn-lt"/>
                          <a:ea typeface="+mn-ea"/>
                          <a:cs typeface="+mn-cs"/>
                        </a:rPr>
                        <a:t> etc.</a:t>
                      </a:r>
                    </a:p>
                    <a:p>
                      <a:pPr marL="285750" marR="0" lvl="0" indent="-285750" algn="l" defTabSz="127986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smtClean="0">
                          <a:solidFill>
                            <a:schemeClr val="dk1"/>
                          </a:solidFill>
                          <a:latin typeface="+mn-lt"/>
                          <a:ea typeface="+mn-ea"/>
                          <a:cs typeface="+mn-cs"/>
                        </a:rPr>
                        <a:t>utilities</a:t>
                      </a:r>
                    </a:p>
                    <a:p>
                      <a:pPr marL="285750" indent="-285750">
                        <a:buFont typeface="Arial" panose="020B0604020202020204" pitchFamily="34" charset="0"/>
                        <a:buChar char="•"/>
                      </a:pPr>
                      <a:endParaRPr lang="en-US" sz="1400" kern="1200" dirty="0">
                        <a:solidFill>
                          <a:schemeClr val="dk1"/>
                        </a:solidFill>
                        <a:latin typeface="+mn-lt"/>
                        <a:ea typeface="+mn-ea"/>
                        <a:cs typeface="+mn-cs"/>
                      </a:endParaRPr>
                    </a:p>
                  </a:txBody>
                  <a:tcPr/>
                </a:tc>
                <a:tc>
                  <a:txBody>
                    <a:bodyPr/>
                    <a:lstStyle/>
                    <a:p>
                      <a:pPr marL="285750" marR="0" lvl="0" indent="-285750" algn="l" defTabSz="127986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t>Nat’l health budget</a:t>
                      </a:r>
                    </a:p>
                    <a:p>
                      <a:pPr marL="285750" marR="0" lvl="0" indent="-285750" algn="l" defTabSz="127986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err="1" smtClean="0"/>
                        <a:t>Subnat’l</a:t>
                      </a:r>
                      <a:r>
                        <a:rPr lang="en-US" sz="1400" dirty="0" smtClean="0"/>
                        <a:t> health budget </a:t>
                      </a:r>
                    </a:p>
                    <a:p>
                      <a:pPr marL="285750" marR="0" lvl="0" indent="-285750" algn="l" defTabSz="127986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t>donor grants</a:t>
                      </a:r>
                    </a:p>
                    <a:p>
                      <a:pPr marL="0" marR="0" lvl="0" indent="0" algn="l" defTabSz="127986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dirty="0"/>
                    </a:p>
                  </a:txBody>
                  <a:tcPr/>
                </a:tc>
                <a:extLst>
                  <a:ext uri="{0D108BD9-81ED-4DB2-BD59-A6C34878D82A}">
                    <a16:rowId xmlns:a16="http://schemas.microsoft.com/office/drawing/2014/main" val="249345888"/>
                  </a:ext>
                </a:extLst>
              </a:tr>
              <a:tr h="695183">
                <a:tc>
                  <a:txBody>
                    <a:bodyPr/>
                    <a:lstStyle/>
                    <a:p>
                      <a:r>
                        <a:rPr lang="en-US" sz="1400" dirty="0" smtClean="0"/>
                        <a:t> NIP monitoring </a:t>
                      </a:r>
                      <a:endParaRPr lang="en-US" sz="1400" dirty="0"/>
                    </a:p>
                  </a:txBody>
                  <a:tcPr/>
                </a:tc>
                <a:tc>
                  <a:txBody>
                    <a:bodyPr/>
                    <a:lstStyle/>
                    <a:p>
                      <a:pPr marL="285750" indent="-285750">
                        <a:buFont typeface="Arial" panose="020B0604020202020204" pitchFamily="34" charset="0"/>
                        <a:buChar char="•"/>
                      </a:pPr>
                      <a:r>
                        <a:rPr lang="en-US" sz="1400" dirty="0" smtClean="0"/>
                        <a:t>Nat’l health budget</a:t>
                      </a:r>
                    </a:p>
                    <a:p>
                      <a:pPr marL="285750" indent="-285750">
                        <a:buFont typeface="Arial" panose="020B0604020202020204" pitchFamily="34" charset="0"/>
                        <a:buChar char="•"/>
                      </a:pPr>
                      <a:r>
                        <a:rPr lang="en-US" sz="1400" dirty="0" err="1" smtClean="0"/>
                        <a:t>Gavi</a:t>
                      </a:r>
                      <a:r>
                        <a:rPr lang="en-US" sz="1400" dirty="0" smtClean="0"/>
                        <a:t> grant</a:t>
                      </a:r>
                    </a:p>
                    <a:p>
                      <a:pPr marL="0" indent="0">
                        <a:buFont typeface="Arial" panose="020B0604020202020204" pitchFamily="34" charset="0"/>
                        <a:buNone/>
                      </a:pPr>
                      <a:endParaRPr lang="en-US" sz="1400" dirty="0" smtClean="0"/>
                    </a:p>
                  </a:txBody>
                  <a:tcPr/>
                </a:tc>
                <a:extLst>
                  <a:ext uri="{0D108BD9-81ED-4DB2-BD59-A6C34878D82A}">
                    <a16:rowId xmlns:a16="http://schemas.microsoft.com/office/drawing/2014/main" val="1382579585"/>
                  </a:ext>
                </a:extLst>
              </a:tr>
              <a:tr h="836182">
                <a:tc>
                  <a:txBody>
                    <a:bodyPr/>
                    <a:lstStyle/>
                    <a:p>
                      <a:r>
                        <a:rPr lang="en-US" sz="1400" dirty="0" smtClean="0"/>
                        <a:t>Advocacy &amp; Communication</a:t>
                      </a:r>
                      <a:endParaRPr lang="en-US" sz="1400" dirty="0"/>
                    </a:p>
                  </a:txBody>
                  <a:tcPr/>
                </a:tc>
                <a:tc>
                  <a:txBody>
                    <a:bodyPr/>
                    <a:lstStyle/>
                    <a:p>
                      <a:pPr marL="285750" indent="-285750">
                        <a:buFont typeface="Arial" panose="020B0604020202020204" pitchFamily="34" charset="0"/>
                        <a:buChar char="•"/>
                      </a:pPr>
                      <a:r>
                        <a:rPr lang="en-US" sz="1400" dirty="0" smtClean="0"/>
                        <a:t>Nat’l health budget</a:t>
                      </a:r>
                    </a:p>
                    <a:p>
                      <a:pPr marL="285750" indent="-285750">
                        <a:buFont typeface="Arial" panose="020B0604020202020204" pitchFamily="34" charset="0"/>
                        <a:buChar char="•"/>
                      </a:pPr>
                      <a:r>
                        <a:rPr lang="en-US" sz="1400" dirty="0" smtClean="0"/>
                        <a:t>donor grants</a:t>
                      </a:r>
                      <a:endParaRPr lang="en-US" sz="1400" dirty="0"/>
                    </a:p>
                  </a:txBody>
                  <a:tcPr/>
                </a:tc>
                <a:extLst>
                  <a:ext uri="{0D108BD9-81ED-4DB2-BD59-A6C34878D82A}">
                    <a16:rowId xmlns:a16="http://schemas.microsoft.com/office/drawing/2014/main" val="1287913569"/>
                  </a:ext>
                </a:extLst>
              </a:tr>
            </a:tbl>
          </a:graphicData>
        </a:graphic>
      </p:graphicFrame>
      <p:sp>
        <p:nvSpPr>
          <p:cNvPr id="7" name="TextBox 6">
            <a:extLst>
              <a:ext uri="{FF2B5EF4-FFF2-40B4-BE49-F238E27FC236}">
                <a16:creationId xmlns:a16="http://schemas.microsoft.com/office/drawing/2014/main" id="{0B6AD6C4-3368-4951-9A69-878B139793B7}"/>
              </a:ext>
            </a:extLst>
          </p:cNvPr>
          <p:cNvSpPr txBox="1"/>
          <p:nvPr/>
        </p:nvSpPr>
        <p:spPr>
          <a:xfrm>
            <a:off x="9244775" y="4556744"/>
            <a:ext cx="3213925" cy="738664"/>
          </a:xfrm>
          <a:prstGeom prst="rect">
            <a:avLst/>
          </a:prstGeom>
          <a:solidFill>
            <a:schemeClr val="bg1">
              <a:lumMod val="90000"/>
            </a:schemeClr>
          </a:solidFill>
        </p:spPr>
        <p:txBody>
          <a:bodyPr wrap="square" rtlCol="0">
            <a:spAutoFit/>
          </a:bodyPr>
          <a:lstStyle/>
          <a:p>
            <a:r>
              <a:rPr lang="en-US" sz="1400" b="1" dirty="0"/>
              <a:t>Where can I find this data? </a:t>
            </a:r>
            <a:r>
              <a:rPr lang="en-US" sz="1400" i="1" dirty="0"/>
              <a:t>We suggest you consider the line items in your </a:t>
            </a:r>
            <a:r>
              <a:rPr lang="en-US" sz="1400" i="1" dirty="0" err="1"/>
              <a:t>cMYP</a:t>
            </a:r>
            <a:r>
              <a:rPr lang="en-US" sz="1400" i="1" dirty="0"/>
              <a:t>..</a:t>
            </a:r>
          </a:p>
        </p:txBody>
      </p:sp>
      <p:pic>
        <p:nvPicPr>
          <p:cNvPr id="8" name="Graphic 7" descr="Bar chart">
            <a:extLst>
              <a:ext uri="{FF2B5EF4-FFF2-40B4-BE49-F238E27FC236}">
                <a16:creationId xmlns:a16="http://schemas.microsoft.com/office/drawing/2014/main" id="{72422804-662D-4276-A755-6B0FFA08D7E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218433" y="4468876"/>
            <a:ext cx="914400" cy="914400"/>
          </a:xfrm>
          <a:prstGeom prst="rect">
            <a:avLst/>
          </a:prstGeom>
        </p:spPr>
      </p:pic>
      <p:sp>
        <p:nvSpPr>
          <p:cNvPr id="9" name="TextBox 8">
            <a:extLst>
              <a:ext uri="{FF2B5EF4-FFF2-40B4-BE49-F238E27FC236}">
                <a16:creationId xmlns:a16="http://schemas.microsoft.com/office/drawing/2014/main" id="{D49483F5-08BA-4EAB-A439-C6A45BB03602}"/>
              </a:ext>
            </a:extLst>
          </p:cNvPr>
          <p:cNvSpPr txBox="1"/>
          <p:nvPr/>
        </p:nvSpPr>
        <p:spPr>
          <a:xfrm>
            <a:off x="9244775" y="2887690"/>
            <a:ext cx="3213925" cy="1600438"/>
          </a:xfrm>
          <a:prstGeom prst="rect">
            <a:avLst/>
          </a:prstGeom>
          <a:solidFill>
            <a:srgbClr val="CFE3FC"/>
          </a:solidFill>
        </p:spPr>
        <p:txBody>
          <a:bodyPr wrap="square" rtlCol="0">
            <a:spAutoFit/>
          </a:bodyPr>
          <a:lstStyle/>
          <a:p>
            <a:r>
              <a:rPr lang="en-US" sz="1400" b="1" dirty="0"/>
              <a:t>Why are you asking me this? </a:t>
            </a:r>
          </a:p>
          <a:p>
            <a:r>
              <a:rPr lang="en-US" sz="1400" i="1" dirty="0"/>
              <a:t>We want to think in more detail about the various components of a routine immunization budget that go beyond vaccines and consider where resources for these activities may be found.</a:t>
            </a:r>
          </a:p>
        </p:txBody>
      </p:sp>
      <p:pic>
        <p:nvPicPr>
          <p:cNvPr id="10" name="Graphic 9" descr="Head with gears">
            <a:extLst>
              <a:ext uri="{FF2B5EF4-FFF2-40B4-BE49-F238E27FC236}">
                <a16:creationId xmlns:a16="http://schemas.microsoft.com/office/drawing/2014/main" id="{2223D6DE-60D0-4968-9C9B-550C8D35D0E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8218433" y="3232307"/>
            <a:ext cx="914400" cy="914400"/>
          </a:xfrm>
          <a:prstGeom prst="rect">
            <a:avLst/>
          </a:prstGeom>
        </p:spPr>
      </p:pic>
      <p:sp>
        <p:nvSpPr>
          <p:cNvPr id="11" name="TextBox 10">
            <a:extLst>
              <a:ext uri="{FF2B5EF4-FFF2-40B4-BE49-F238E27FC236}">
                <a16:creationId xmlns:a16="http://schemas.microsoft.com/office/drawing/2014/main" id="{8FF2F207-4130-4C18-95B6-11990418DE88}"/>
              </a:ext>
            </a:extLst>
          </p:cNvPr>
          <p:cNvSpPr txBox="1"/>
          <p:nvPr/>
        </p:nvSpPr>
        <p:spPr>
          <a:xfrm>
            <a:off x="9244775" y="5405168"/>
            <a:ext cx="3213925" cy="1169551"/>
          </a:xfrm>
          <a:prstGeom prst="rect">
            <a:avLst/>
          </a:prstGeom>
          <a:solidFill>
            <a:schemeClr val="accent2">
              <a:lumMod val="20000"/>
              <a:lumOff val="80000"/>
            </a:schemeClr>
          </a:solidFill>
        </p:spPr>
        <p:txBody>
          <a:bodyPr wrap="square" rtlCol="0">
            <a:spAutoFit/>
          </a:bodyPr>
          <a:lstStyle/>
          <a:p>
            <a:pPr marL="0" lvl="1"/>
            <a:r>
              <a:rPr lang="en-US" sz="1400" b="1" dirty="0"/>
              <a:t>My line items don’t match the ones listed in the template! </a:t>
            </a:r>
            <a:r>
              <a:rPr lang="en-US" sz="1400" i="1" dirty="0"/>
              <a:t>That’s okay. These line items are just an example. Please feel free to change the line items to match your budget.</a:t>
            </a:r>
          </a:p>
        </p:txBody>
      </p:sp>
      <p:pic>
        <p:nvPicPr>
          <p:cNvPr id="12" name="Graphic 11" descr="Question mark">
            <a:extLst>
              <a:ext uri="{FF2B5EF4-FFF2-40B4-BE49-F238E27FC236}">
                <a16:creationId xmlns:a16="http://schemas.microsoft.com/office/drawing/2014/main" id="{E4A6883C-193F-4FBC-8C58-5D23C49F76F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8218433" y="5532743"/>
            <a:ext cx="914400" cy="914400"/>
          </a:xfrm>
          <a:prstGeom prst="rect">
            <a:avLst/>
          </a:prstGeom>
        </p:spPr>
      </p:pic>
    </p:spTree>
    <p:extLst>
      <p:ext uri="{BB962C8B-B14F-4D97-AF65-F5344CB8AC3E}">
        <p14:creationId xmlns:p14="http://schemas.microsoft.com/office/powerpoint/2010/main" val="6968774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2BA8479-D5F5-4287-80E6-209D11B37987}"/>
              </a:ext>
            </a:extLst>
          </p:cNvPr>
          <p:cNvGraphicFramePr>
            <a:graphicFrameLocks noChangeAspect="1"/>
          </p:cNvGraphicFramePr>
          <p:nvPr>
            <p:custDataLst>
              <p:tags r:id="rId2"/>
            </p:custDataLst>
            <p:extLst>
              <p:ext uri="{D42A27DB-BD31-4B8C-83A1-F6EECF244321}">
                <p14:modId xmlns:p14="http://schemas.microsoft.com/office/powerpoint/2010/main" val="10235315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676" name="think-cell Slide" r:id="rId5" imgW="592" imgH="591" progId="TCLayout.ActiveDocument.1">
                  <p:embed/>
                </p:oleObj>
              </mc:Choice>
              <mc:Fallback>
                <p:oleObj name="think-cell Slide" r:id="rId5" imgW="592" imgH="591" progId="TCLayout.ActiveDocument.1">
                  <p:embed/>
                  <p:pic>
                    <p:nvPicPr>
                      <p:cNvPr id="6" name="Object 5" hidden="1">
                        <a:extLst>
                          <a:ext uri="{FF2B5EF4-FFF2-40B4-BE49-F238E27FC236}">
                            <a16:creationId xmlns:a16="http://schemas.microsoft.com/office/drawing/2014/main" id="{52BA8479-D5F5-4287-80E6-209D11B379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3F5815CF-D8DC-4790-A1B4-BC96111323C9}"/>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3400" dirty="0">
              <a:latin typeface="Arial" panose="020B0604020202020204" pitchFamily="34" charset="0"/>
              <a:ea typeface="+mj-ea"/>
              <a:cs typeface="Arial" panose="020B0604020202020204" pitchFamily="34" charset="0"/>
              <a:sym typeface="Arial" panose="020B0604020202020204" pitchFamily="34" charset="0"/>
            </a:endParaRPr>
          </a:p>
        </p:txBody>
      </p:sp>
      <p:cxnSp>
        <p:nvCxnSpPr>
          <p:cNvPr id="83" name="Straight Arrow Connector 82">
            <a:extLst>
              <a:ext uri="{FF2B5EF4-FFF2-40B4-BE49-F238E27FC236}">
                <a16:creationId xmlns:a16="http://schemas.microsoft.com/office/drawing/2014/main" id="{C2CF28FA-D28A-4281-82A4-1D9B2862D853}"/>
              </a:ext>
            </a:extLst>
          </p:cNvPr>
          <p:cNvCxnSpPr>
            <a:cxnSpLocks/>
          </p:cNvCxnSpPr>
          <p:nvPr/>
        </p:nvCxnSpPr>
        <p:spPr>
          <a:xfrm>
            <a:off x="8241665" y="2520711"/>
            <a:ext cx="0" cy="4263869"/>
          </a:xfrm>
          <a:prstGeom prst="straightConnector1">
            <a:avLst/>
          </a:prstGeom>
          <a:ln>
            <a:solidFill>
              <a:srgbClr val="989897"/>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1478F0C-A1DD-40ED-BB04-93899E84C059}"/>
              </a:ext>
            </a:extLst>
          </p:cNvPr>
          <p:cNvSpPr>
            <a:spLocks noGrp="1"/>
          </p:cNvSpPr>
          <p:nvPr>
            <p:ph type="title"/>
          </p:nvPr>
        </p:nvSpPr>
        <p:spPr>
          <a:xfrm>
            <a:off x="1984424" y="-80010"/>
            <a:ext cx="11521440" cy="1229002"/>
          </a:xfrm>
        </p:spPr>
        <p:txBody>
          <a:bodyPr>
            <a:normAutofit/>
          </a:bodyPr>
          <a:lstStyle/>
          <a:p>
            <a:r>
              <a:rPr lang="en-US" dirty="0"/>
              <a:t>V. Funding Flows for Immunization - Illustrative Diagram</a:t>
            </a:r>
          </a:p>
        </p:txBody>
      </p:sp>
      <p:sp>
        <p:nvSpPr>
          <p:cNvPr id="5" name="Slide Number Placeholder 4">
            <a:extLst>
              <a:ext uri="{FF2B5EF4-FFF2-40B4-BE49-F238E27FC236}">
                <a16:creationId xmlns:a16="http://schemas.microsoft.com/office/drawing/2014/main" id="{383B8E82-2FA9-4117-9302-B7EB55FFECFC}"/>
              </a:ext>
            </a:extLst>
          </p:cNvPr>
          <p:cNvSpPr>
            <a:spLocks noGrp="1"/>
          </p:cNvSpPr>
          <p:nvPr>
            <p:ph type="sldNum" sz="quarter" idx="4"/>
          </p:nvPr>
        </p:nvSpPr>
        <p:spPr/>
        <p:txBody>
          <a:bodyPr/>
          <a:lstStyle/>
          <a:p>
            <a:r>
              <a:rPr lang="en-US">
                <a:solidFill>
                  <a:schemeClr val="tx2"/>
                </a:solidFill>
                <a:latin typeface="Arial"/>
                <a:cs typeface="Arial"/>
              </a:rPr>
              <a:t>www.lnct.global </a:t>
            </a:r>
            <a:r>
              <a:rPr lang="en-US">
                <a:latin typeface="Arial"/>
                <a:cs typeface="Arial"/>
              </a:rPr>
              <a:t>| </a:t>
            </a:r>
            <a:fld id="{2459FD92-E8AB-4F86-BA9A-090210CAFD7B}" type="slidenum">
              <a:rPr lang="en-US" smtClean="0">
                <a:latin typeface="Arial"/>
                <a:cs typeface="Arial"/>
              </a:rPr>
              <a:pPr/>
              <a:t>3</a:t>
            </a:fld>
            <a:endParaRPr lang="en-US" dirty="0">
              <a:solidFill>
                <a:srgbClr val="E32726"/>
              </a:solidFill>
              <a:latin typeface="Arial"/>
              <a:cs typeface="Arial"/>
            </a:endParaRPr>
          </a:p>
        </p:txBody>
      </p:sp>
      <p:cxnSp>
        <p:nvCxnSpPr>
          <p:cNvPr id="8" name="Straight Arrow Connector 7">
            <a:extLst>
              <a:ext uri="{FF2B5EF4-FFF2-40B4-BE49-F238E27FC236}">
                <a16:creationId xmlns:a16="http://schemas.microsoft.com/office/drawing/2014/main" id="{4A711F59-474F-4E06-9BD5-0FC0FC96C73A}"/>
              </a:ext>
            </a:extLst>
          </p:cNvPr>
          <p:cNvCxnSpPr>
            <a:cxnSpLocks/>
          </p:cNvCxnSpPr>
          <p:nvPr/>
        </p:nvCxnSpPr>
        <p:spPr>
          <a:xfrm>
            <a:off x="4240530" y="6234874"/>
            <a:ext cx="0" cy="520256"/>
          </a:xfrm>
          <a:prstGeom prst="straightConnector1">
            <a:avLst/>
          </a:prstGeom>
          <a:ln>
            <a:solidFill>
              <a:srgbClr val="989897"/>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551DEBEB-7B32-4237-B2AD-3B9760F1E707}"/>
              </a:ext>
            </a:extLst>
          </p:cNvPr>
          <p:cNvSpPr/>
          <p:nvPr/>
        </p:nvSpPr>
        <p:spPr>
          <a:xfrm>
            <a:off x="7536180" y="1986835"/>
            <a:ext cx="1893570" cy="502683"/>
          </a:xfrm>
          <a:prstGeom prst="roundRect">
            <a:avLst/>
          </a:prstGeom>
          <a:solidFill>
            <a:srgbClr val="A80A4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Individuals and Households</a:t>
            </a:r>
            <a:endParaRPr lang="en-US" sz="1400" dirty="0">
              <a:effectLst/>
              <a:ea typeface="Calibri" panose="020F0502020204030204" pitchFamily="34" charset="0"/>
              <a:cs typeface="Times New Roman" panose="02020603050405020304" pitchFamily="18" charset="0"/>
            </a:endParaRPr>
          </a:p>
        </p:txBody>
      </p:sp>
      <p:sp>
        <p:nvSpPr>
          <p:cNvPr id="12" name="Rectangle: Rounded Corners 11">
            <a:extLst>
              <a:ext uri="{FF2B5EF4-FFF2-40B4-BE49-F238E27FC236}">
                <a16:creationId xmlns:a16="http://schemas.microsoft.com/office/drawing/2014/main" id="{16B93899-C589-41C2-A8C7-9C294A1C43D9}"/>
              </a:ext>
            </a:extLst>
          </p:cNvPr>
          <p:cNvSpPr/>
          <p:nvPr/>
        </p:nvSpPr>
        <p:spPr>
          <a:xfrm>
            <a:off x="2857501" y="1963448"/>
            <a:ext cx="2130742" cy="485748"/>
          </a:xfrm>
          <a:prstGeom prst="roundRect">
            <a:avLst/>
          </a:prstGeom>
          <a:solidFill>
            <a:srgbClr val="14374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dirty="0">
                <a:effectLst/>
                <a:ea typeface="Calibri" panose="020F0502020204030204" pitchFamily="34" charset="0"/>
                <a:cs typeface="Times New Roman" panose="02020603050405020304" pitchFamily="18" charset="0"/>
              </a:rPr>
              <a:t>Ministry of Finance</a:t>
            </a:r>
          </a:p>
        </p:txBody>
      </p:sp>
      <p:sp>
        <p:nvSpPr>
          <p:cNvPr id="13" name="Rectangle: Rounded Corners 12">
            <a:extLst>
              <a:ext uri="{FF2B5EF4-FFF2-40B4-BE49-F238E27FC236}">
                <a16:creationId xmlns:a16="http://schemas.microsoft.com/office/drawing/2014/main" id="{C7652E82-49AD-4D5C-B51E-4E33D0CC0515}"/>
              </a:ext>
            </a:extLst>
          </p:cNvPr>
          <p:cNvSpPr/>
          <p:nvPr/>
        </p:nvSpPr>
        <p:spPr>
          <a:xfrm>
            <a:off x="2035655" y="2891215"/>
            <a:ext cx="1200150" cy="514350"/>
          </a:xfrm>
          <a:prstGeom prst="roundRect">
            <a:avLst/>
          </a:prstGeom>
          <a:solidFill>
            <a:srgbClr val="E47D2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Ministry of Health</a:t>
            </a:r>
          </a:p>
        </p:txBody>
      </p:sp>
      <p:sp>
        <p:nvSpPr>
          <p:cNvPr id="14" name="Rectangle: Rounded Corners 13">
            <a:extLst>
              <a:ext uri="{FF2B5EF4-FFF2-40B4-BE49-F238E27FC236}">
                <a16:creationId xmlns:a16="http://schemas.microsoft.com/office/drawing/2014/main" id="{3DF028DB-3B0C-402E-B315-4CD9493F32E2}"/>
              </a:ext>
            </a:extLst>
          </p:cNvPr>
          <p:cNvSpPr/>
          <p:nvPr/>
        </p:nvSpPr>
        <p:spPr>
          <a:xfrm>
            <a:off x="3908742" y="3660458"/>
            <a:ext cx="1258569" cy="514350"/>
          </a:xfrm>
          <a:prstGeom prst="roundRect">
            <a:avLst/>
          </a:prstGeom>
          <a:solidFill>
            <a:srgbClr val="E47D2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Provincial Gov’t Administration</a:t>
            </a:r>
          </a:p>
        </p:txBody>
      </p:sp>
      <p:sp>
        <p:nvSpPr>
          <p:cNvPr id="19" name="Rectangle: Rounded Corners 18">
            <a:extLst>
              <a:ext uri="{FF2B5EF4-FFF2-40B4-BE49-F238E27FC236}">
                <a16:creationId xmlns:a16="http://schemas.microsoft.com/office/drawing/2014/main" id="{A8E7C290-0121-42D0-AFBA-98FBFCF70AC3}"/>
              </a:ext>
            </a:extLst>
          </p:cNvPr>
          <p:cNvSpPr/>
          <p:nvPr/>
        </p:nvSpPr>
        <p:spPr>
          <a:xfrm>
            <a:off x="3859212" y="6791169"/>
            <a:ext cx="1396682" cy="613959"/>
          </a:xfrm>
          <a:prstGeom prst="roundRect">
            <a:avLst/>
          </a:prstGeom>
          <a:solidFill>
            <a:srgbClr val="4FAED6"/>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dirty="0">
                <a:effectLst/>
                <a:ea typeface="Calibri" panose="020F0502020204030204" pitchFamily="34" charset="0"/>
                <a:cs typeface="Times New Roman" panose="02020603050405020304" pitchFamily="18" charset="0"/>
              </a:rPr>
              <a:t>Public Facilities</a:t>
            </a:r>
          </a:p>
        </p:txBody>
      </p:sp>
      <p:cxnSp>
        <p:nvCxnSpPr>
          <p:cNvPr id="24" name="Straight Connector 23">
            <a:extLst>
              <a:ext uri="{FF2B5EF4-FFF2-40B4-BE49-F238E27FC236}">
                <a16:creationId xmlns:a16="http://schemas.microsoft.com/office/drawing/2014/main" id="{FCCFDC05-D776-4C7A-8BAB-5CEE9E5B46B9}"/>
              </a:ext>
            </a:extLst>
          </p:cNvPr>
          <p:cNvCxnSpPr>
            <a:cxnSpLocks/>
          </p:cNvCxnSpPr>
          <p:nvPr/>
        </p:nvCxnSpPr>
        <p:spPr>
          <a:xfrm>
            <a:off x="3223735" y="6218880"/>
            <a:ext cx="4268312" cy="15994"/>
          </a:xfrm>
          <a:prstGeom prst="line">
            <a:avLst/>
          </a:prstGeom>
          <a:ln>
            <a:solidFill>
              <a:srgbClr val="989897"/>
            </a:solidFill>
          </a:ln>
        </p:spPr>
        <p:style>
          <a:lnRef idx="1">
            <a:schemeClr val="accent1"/>
          </a:lnRef>
          <a:fillRef idx="0">
            <a:schemeClr val="accent1"/>
          </a:fillRef>
          <a:effectRef idx="0">
            <a:schemeClr val="accent1"/>
          </a:effectRef>
          <a:fontRef idx="minor">
            <a:schemeClr val="tx1"/>
          </a:fontRef>
        </p:style>
      </p:cxnSp>
      <p:sp>
        <p:nvSpPr>
          <p:cNvPr id="50" name="Text Box 50">
            <a:extLst>
              <a:ext uri="{FF2B5EF4-FFF2-40B4-BE49-F238E27FC236}">
                <a16:creationId xmlns:a16="http://schemas.microsoft.com/office/drawing/2014/main" id="{5A6A49D3-F058-4EBA-9DAB-02F43DC2EDC6}"/>
              </a:ext>
            </a:extLst>
          </p:cNvPr>
          <p:cNvSpPr txBox="1"/>
          <p:nvPr/>
        </p:nvSpPr>
        <p:spPr>
          <a:xfrm>
            <a:off x="7867176" y="4160464"/>
            <a:ext cx="1045208" cy="504821"/>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Out-of-Pocket Payments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2" name="Straight Arrow Connector 51">
            <a:extLst>
              <a:ext uri="{FF2B5EF4-FFF2-40B4-BE49-F238E27FC236}">
                <a16:creationId xmlns:a16="http://schemas.microsoft.com/office/drawing/2014/main" id="{18BEA4FE-22B3-4368-A788-14B4FB3D2155}"/>
              </a:ext>
            </a:extLst>
          </p:cNvPr>
          <p:cNvCxnSpPr>
            <a:cxnSpLocks/>
          </p:cNvCxnSpPr>
          <p:nvPr/>
        </p:nvCxnSpPr>
        <p:spPr>
          <a:xfrm>
            <a:off x="6092666" y="6218880"/>
            <a:ext cx="0" cy="531410"/>
          </a:xfrm>
          <a:prstGeom prst="straightConnector1">
            <a:avLst/>
          </a:prstGeom>
          <a:ln>
            <a:solidFill>
              <a:srgbClr val="989897"/>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C2C1DDC1-C43C-4DD4-A1CE-9C46FB2ABBAB}"/>
              </a:ext>
            </a:extLst>
          </p:cNvPr>
          <p:cNvCxnSpPr>
            <a:cxnSpLocks/>
          </p:cNvCxnSpPr>
          <p:nvPr/>
        </p:nvCxnSpPr>
        <p:spPr>
          <a:xfrm>
            <a:off x="7341870" y="6226877"/>
            <a:ext cx="0" cy="534843"/>
          </a:xfrm>
          <a:prstGeom prst="straightConnector1">
            <a:avLst/>
          </a:prstGeom>
          <a:ln>
            <a:solidFill>
              <a:srgbClr val="989897"/>
            </a:solidFill>
            <a:tailEnd type="triangle"/>
          </a:ln>
        </p:spPr>
        <p:style>
          <a:lnRef idx="1">
            <a:schemeClr val="accent1"/>
          </a:lnRef>
          <a:fillRef idx="0">
            <a:schemeClr val="accent1"/>
          </a:fillRef>
          <a:effectRef idx="0">
            <a:schemeClr val="accent1"/>
          </a:effectRef>
          <a:fontRef idx="minor">
            <a:schemeClr val="tx1"/>
          </a:fontRef>
        </p:style>
      </p:cxnSp>
      <p:sp>
        <p:nvSpPr>
          <p:cNvPr id="59" name="Rectangle: Rounded Corners 58">
            <a:extLst>
              <a:ext uri="{FF2B5EF4-FFF2-40B4-BE49-F238E27FC236}">
                <a16:creationId xmlns:a16="http://schemas.microsoft.com/office/drawing/2014/main" id="{61A04111-C227-43FE-BBA0-6BD7AD7A232B}"/>
              </a:ext>
            </a:extLst>
          </p:cNvPr>
          <p:cNvSpPr/>
          <p:nvPr/>
        </p:nvSpPr>
        <p:spPr>
          <a:xfrm>
            <a:off x="4059555" y="4731385"/>
            <a:ext cx="1246185" cy="514350"/>
          </a:xfrm>
          <a:prstGeom prst="roundRect">
            <a:avLst/>
          </a:prstGeom>
          <a:solidFill>
            <a:srgbClr val="E47D2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District Gov’t Administration</a:t>
            </a:r>
          </a:p>
        </p:txBody>
      </p:sp>
      <p:sp>
        <p:nvSpPr>
          <p:cNvPr id="64" name="Rectangle: Rounded Corners 63">
            <a:extLst>
              <a:ext uri="{FF2B5EF4-FFF2-40B4-BE49-F238E27FC236}">
                <a16:creationId xmlns:a16="http://schemas.microsoft.com/office/drawing/2014/main" id="{9C61B697-D4DF-44DB-AE6C-8185E5D28CAE}"/>
              </a:ext>
            </a:extLst>
          </p:cNvPr>
          <p:cNvSpPr/>
          <p:nvPr/>
        </p:nvSpPr>
        <p:spPr>
          <a:xfrm>
            <a:off x="1981837" y="4763771"/>
            <a:ext cx="1246185" cy="514350"/>
          </a:xfrm>
          <a:prstGeom prst="roundRect">
            <a:avLst/>
          </a:prstGeom>
          <a:solidFill>
            <a:srgbClr val="E47D2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District Health Office</a:t>
            </a:r>
          </a:p>
        </p:txBody>
      </p:sp>
      <p:cxnSp>
        <p:nvCxnSpPr>
          <p:cNvPr id="68" name="Straight Arrow Connector 67">
            <a:extLst>
              <a:ext uri="{FF2B5EF4-FFF2-40B4-BE49-F238E27FC236}">
                <a16:creationId xmlns:a16="http://schemas.microsoft.com/office/drawing/2014/main" id="{808922A4-58F7-4F6D-B55A-715ADE70CD17}"/>
              </a:ext>
            </a:extLst>
          </p:cNvPr>
          <p:cNvCxnSpPr>
            <a:cxnSpLocks/>
          </p:cNvCxnSpPr>
          <p:nvPr/>
        </p:nvCxnSpPr>
        <p:spPr>
          <a:xfrm flipH="1">
            <a:off x="4422377" y="1486897"/>
            <a:ext cx="22984" cy="2173561"/>
          </a:xfrm>
          <a:prstGeom prst="straightConnector1">
            <a:avLst/>
          </a:prstGeom>
          <a:ln>
            <a:solidFill>
              <a:srgbClr val="989897"/>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A62B7B52-77FF-4CE4-92F9-D9340708AEFC}"/>
              </a:ext>
            </a:extLst>
          </p:cNvPr>
          <p:cNvCxnSpPr>
            <a:cxnSpLocks/>
          </p:cNvCxnSpPr>
          <p:nvPr/>
        </p:nvCxnSpPr>
        <p:spPr>
          <a:xfrm>
            <a:off x="4843644" y="1522936"/>
            <a:ext cx="48397" cy="3208449"/>
          </a:xfrm>
          <a:prstGeom prst="straightConnector1">
            <a:avLst/>
          </a:prstGeom>
          <a:ln>
            <a:solidFill>
              <a:srgbClr val="989897"/>
            </a:solidFill>
            <a:tailEnd type="triangle"/>
          </a:ln>
        </p:spPr>
        <p:style>
          <a:lnRef idx="1">
            <a:schemeClr val="accent1"/>
          </a:lnRef>
          <a:fillRef idx="0">
            <a:schemeClr val="accent1"/>
          </a:fillRef>
          <a:effectRef idx="0">
            <a:schemeClr val="accent1"/>
          </a:effectRef>
          <a:fontRef idx="minor">
            <a:schemeClr val="tx1"/>
          </a:fontRef>
        </p:style>
      </p:cxnSp>
      <p:sp>
        <p:nvSpPr>
          <p:cNvPr id="76" name="Rectangle: Rounded Corners 75">
            <a:extLst>
              <a:ext uri="{FF2B5EF4-FFF2-40B4-BE49-F238E27FC236}">
                <a16:creationId xmlns:a16="http://schemas.microsoft.com/office/drawing/2014/main" id="{BC0D02D9-6AC7-42F9-BF3B-D05BD686224B}"/>
              </a:ext>
            </a:extLst>
          </p:cNvPr>
          <p:cNvSpPr/>
          <p:nvPr/>
        </p:nvSpPr>
        <p:spPr>
          <a:xfrm>
            <a:off x="1988824" y="3707210"/>
            <a:ext cx="1258569" cy="514350"/>
          </a:xfrm>
          <a:prstGeom prst="roundRect">
            <a:avLst/>
          </a:prstGeom>
          <a:solidFill>
            <a:srgbClr val="E47D2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Provincial Health Office</a:t>
            </a:r>
          </a:p>
        </p:txBody>
      </p:sp>
      <p:cxnSp>
        <p:nvCxnSpPr>
          <p:cNvPr id="86" name="Straight Arrow Connector 85">
            <a:extLst>
              <a:ext uri="{FF2B5EF4-FFF2-40B4-BE49-F238E27FC236}">
                <a16:creationId xmlns:a16="http://schemas.microsoft.com/office/drawing/2014/main" id="{FFC4C281-5509-4148-AFD5-F49B48272703}"/>
              </a:ext>
            </a:extLst>
          </p:cNvPr>
          <p:cNvCxnSpPr>
            <a:cxnSpLocks/>
            <a:stCxn id="59" idx="1"/>
          </p:cNvCxnSpPr>
          <p:nvPr/>
        </p:nvCxnSpPr>
        <p:spPr>
          <a:xfrm flipH="1">
            <a:off x="3223735" y="4988560"/>
            <a:ext cx="835820" cy="32386"/>
          </a:xfrm>
          <a:prstGeom prst="straightConnector1">
            <a:avLst/>
          </a:prstGeom>
          <a:ln>
            <a:solidFill>
              <a:srgbClr val="989897"/>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D49C8D50-4608-4AFB-9F54-B1ABB87B70CB}"/>
              </a:ext>
            </a:extLst>
          </p:cNvPr>
          <p:cNvCxnSpPr>
            <a:cxnSpLocks/>
            <a:stCxn id="14" idx="1"/>
            <a:endCxn id="76" idx="3"/>
          </p:cNvCxnSpPr>
          <p:nvPr/>
        </p:nvCxnSpPr>
        <p:spPr>
          <a:xfrm flipH="1">
            <a:off x="3247393" y="3917633"/>
            <a:ext cx="661349" cy="46752"/>
          </a:xfrm>
          <a:prstGeom prst="straightConnector1">
            <a:avLst/>
          </a:prstGeom>
          <a:ln>
            <a:solidFill>
              <a:srgbClr val="989897"/>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6D35506E-4BFE-4682-895D-08985C4931B1}"/>
              </a:ext>
            </a:extLst>
          </p:cNvPr>
          <p:cNvCxnSpPr>
            <a:cxnSpLocks/>
            <a:stCxn id="80" idx="2"/>
          </p:cNvCxnSpPr>
          <p:nvPr/>
        </p:nvCxnSpPr>
        <p:spPr>
          <a:xfrm flipH="1">
            <a:off x="3213020" y="1486897"/>
            <a:ext cx="740326" cy="1609959"/>
          </a:xfrm>
          <a:prstGeom prst="straightConnector1">
            <a:avLst/>
          </a:prstGeom>
          <a:ln>
            <a:solidFill>
              <a:srgbClr val="989897"/>
            </a:solidFill>
            <a:tailEnd type="triangle"/>
          </a:ln>
        </p:spPr>
        <p:style>
          <a:lnRef idx="1">
            <a:schemeClr val="accent1"/>
          </a:lnRef>
          <a:fillRef idx="0">
            <a:schemeClr val="accent1"/>
          </a:fillRef>
          <a:effectRef idx="0">
            <a:schemeClr val="accent1"/>
          </a:effectRef>
          <a:fontRef idx="minor">
            <a:schemeClr val="tx1"/>
          </a:fontRef>
        </p:style>
      </p:cxnSp>
      <p:sp>
        <p:nvSpPr>
          <p:cNvPr id="93" name="Rectangle: Rounded Corners 92">
            <a:extLst>
              <a:ext uri="{FF2B5EF4-FFF2-40B4-BE49-F238E27FC236}">
                <a16:creationId xmlns:a16="http://schemas.microsoft.com/office/drawing/2014/main" id="{4B52F4BD-74BF-4A87-9E4D-47B35A237A4B}"/>
              </a:ext>
            </a:extLst>
          </p:cNvPr>
          <p:cNvSpPr/>
          <p:nvPr/>
        </p:nvSpPr>
        <p:spPr>
          <a:xfrm>
            <a:off x="6526054" y="3470236"/>
            <a:ext cx="1200150" cy="514350"/>
          </a:xfrm>
          <a:prstGeom prst="roundRect">
            <a:avLst/>
          </a:prstGeom>
          <a:solidFill>
            <a:srgbClr val="E47D2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smtClean="0">
                <a:effectLst/>
                <a:ea typeface="Calibri" panose="020F0502020204030204" pitchFamily="34" charset="0"/>
                <a:cs typeface="Times New Roman" panose="02020603050405020304" pitchFamily="18" charset="0"/>
              </a:rPr>
              <a:t>private </a:t>
            </a:r>
            <a:r>
              <a:rPr lang="en-US" sz="1100" dirty="0">
                <a:effectLst/>
                <a:ea typeface="Calibri" panose="020F0502020204030204" pitchFamily="34" charset="0"/>
                <a:cs typeface="Times New Roman" panose="02020603050405020304" pitchFamily="18" charset="0"/>
              </a:rPr>
              <a:t>Health Insurance</a:t>
            </a:r>
          </a:p>
        </p:txBody>
      </p:sp>
      <p:sp>
        <p:nvSpPr>
          <p:cNvPr id="96" name="Rectangle: Rounded Corners 95">
            <a:extLst>
              <a:ext uri="{FF2B5EF4-FFF2-40B4-BE49-F238E27FC236}">
                <a16:creationId xmlns:a16="http://schemas.microsoft.com/office/drawing/2014/main" id="{7D112DFC-829D-4EB0-B45E-03CE83E84178}"/>
              </a:ext>
            </a:extLst>
          </p:cNvPr>
          <p:cNvSpPr/>
          <p:nvPr/>
        </p:nvSpPr>
        <p:spPr>
          <a:xfrm>
            <a:off x="5297011" y="1986835"/>
            <a:ext cx="1885950" cy="504825"/>
          </a:xfrm>
          <a:prstGeom prst="roundRect">
            <a:avLst/>
          </a:prstGeom>
          <a:solidFill>
            <a:srgbClr val="A80A4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dirty="0" smtClean="0">
                <a:effectLst/>
                <a:latin typeface="Arial" panose="020B0604020202020204" pitchFamily="34" charset="0"/>
                <a:ea typeface="Calibri" panose="020F0502020204030204" pitchFamily="34" charset="0"/>
                <a:cs typeface="Times New Roman" panose="02020603050405020304" pitchFamily="18" charset="0"/>
              </a:rPr>
              <a:t>Employers </a:t>
            </a:r>
            <a:endParaRPr lang="en-US" sz="1400" dirty="0">
              <a:effectLst/>
              <a:ea typeface="Calibri" panose="020F0502020204030204" pitchFamily="34" charset="0"/>
              <a:cs typeface="Times New Roman" panose="02020603050405020304" pitchFamily="18" charset="0"/>
            </a:endParaRPr>
          </a:p>
        </p:txBody>
      </p:sp>
      <p:cxnSp>
        <p:nvCxnSpPr>
          <p:cNvPr id="97" name="Straight Arrow Connector 96">
            <a:extLst>
              <a:ext uri="{FF2B5EF4-FFF2-40B4-BE49-F238E27FC236}">
                <a16:creationId xmlns:a16="http://schemas.microsoft.com/office/drawing/2014/main" id="{727FAB5B-C072-40D0-80B3-7F26C5E332A4}"/>
              </a:ext>
            </a:extLst>
          </p:cNvPr>
          <p:cNvCxnSpPr>
            <a:cxnSpLocks/>
            <a:stCxn id="96" idx="2"/>
          </p:cNvCxnSpPr>
          <p:nvPr/>
        </p:nvCxnSpPr>
        <p:spPr>
          <a:xfrm>
            <a:off x="6239986" y="2491660"/>
            <a:ext cx="688181" cy="958771"/>
          </a:xfrm>
          <a:prstGeom prst="straightConnector1">
            <a:avLst/>
          </a:prstGeom>
          <a:ln>
            <a:solidFill>
              <a:srgbClr val="989897"/>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84D4B247-B673-4ADC-AD57-E5ECD617FE88}"/>
              </a:ext>
            </a:extLst>
          </p:cNvPr>
          <p:cNvCxnSpPr>
            <a:cxnSpLocks/>
          </p:cNvCxnSpPr>
          <p:nvPr/>
        </p:nvCxnSpPr>
        <p:spPr>
          <a:xfrm flipH="1">
            <a:off x="7660087" y="2518966"/>
            <a:ext cx="581578" cy="949128"/>
          </a:xfrm>
          <a:prstGeom prst="straightConnector1">
            <a:avLst/>
          </a:prstGeom>
          <a:ln>
            <a:solidFill>
              <a:srgbClr val="989897"/>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18CA489-A2CA-42B8-B1B2-1384FDE48CEA}"/>
              </a:ext>
            </a:extLst>
          </p:cNvPr>
          <p:cNvCxnSpPr>
            <a:cxnSpLocks/>
          </p:cNvCxnSpPr>
          <p:nvPr/>
        </p:nvCxnSpPr>
        <p:spPr>
          <a:xfrm>
            <a:off x="7492047" y="4030325"/>
            <a:ext cx="0" cy="2197961"/>
          </a:xfrm>
          <a:prstGeom prst="line">
            <a:avLst/>
          </a:prstGeom>
          <a:ln>
            <a:solidFill>
              <a:srgbClr val="989897"/>
            </a:solidFill>
          </a:ln>
        </p:spPr>
        <p:style>
          <a:lnRef idx="1">
            <a:schemeClr val="accent1"/>
          </a:lnRef>
          <a:fillRef idx="0">
            <a:schemeClr val="accent1"/>
          </a:fillRef>
          <a:effectRef idx="0">
            <a:schemeClr val="accent1"/>
          </a:effectRef>
          <a:fontRef idx="minor">
            <a:schemeClr val="tx1"/>
          </a:fontRef>
        </p:style>
      </p:cxnSp>
      <p:sp>
        <p:nvSpPr>
          <p:cNvPr id="107" name="Rectangle: Rounded Corners 106">
            <a:extLst>
              <a:ext uri="{FF2B5EF4-FFF2-40B4-BE49-F238E27FC236}">
                <a16:creationId xmlns:a16="http://schemas.microsoft.com/office/drawing/2014/main" id="{8C53BB37-B327-4206-BC6E-38A2ED2A5E7F}"/>
              </a:ext>
            </a:extLst>
          </p:cNvPr>
          <p:cNvSpPr/>
          <p:nvPr/>
        </p:nvSpPr>
        <p:spPr>
          <a:xfrm>
            <a:off x="5497195" y="6784580"/>
            <a:ext cx="1396682" cy="613959"/>
          </a:xfrm>
          <a:prstGeom prst="roundRect">
            <a:avLst/>
          </a:prstGeom>
          <a:solidFill>
            <a:srgbClr val="4FAED6"/>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dirty="0">
                <a:effectLst/>
                <a:ea typeface="Calibri" panose="020F0502020204030204" pitchFamily="34" charset="0"/>
                <a:cs typeface="Times New Roman" panose="02020603050405020304" pitchFamily="18" charset="0"/>
              </a:rPr>
              <a:t>FBO/NGO Facilities</a:t>
            </a:r>
          </a:p>
        </p:txBody>
      </p:sp>
      <p:sp>
        <p:nvSpPr>
          <p:cNvPr id="108" name="Rectangle: Rounded Corners 107">
            <a:extLst>
              <a:ext uri="{FF2B5EF4-FFF2-40B4-BE49-F238E27FC236}">
                <a16:creationId xmlns:a16="http://schemas.microsoft.com/office/drawing/2014/main" id="{8BCF6D40-0BC6-4E07-93E4-DC1336E5EC84}"/>
              </a:ext>
            </a:extLst>
          </p:cNvPr>
          <p:cNvSpPr/>
          <p:nvPr/>
        </p:nvSpPr>
        <p:spPr>
          <a:xfrm>
            <a:off x="7119305" y="6791168"/>
            <a:ext cx="1396682" cy="613959"/>
          </a:xfrm>
          <a:prstGeom prst="roundRect">
            <a:avLst/>
          </a:prstGeom>
          <a:solidFill>
            <a:srgbClr val="4FAED6"/>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dirty="0">
                <a:effectLst/>
                <a:ea typeface="Calibri" panose="020F0502020204030204" pitchFamily="34" charset="0"/>
                <a:cs typeface="Times New Roman" panose="02020603050405020304" pitchFamily="18" charset="0"/>
              </a:rPr>
              <a:t>Private for-profit Facilities</a:t>
            </a:r>
          </a:p>
        </p:txBody>
      </p:sp>
      <p:cxnSp>
        <p:nvCxnSpPr>
          <p:cNvPr id="114" name="Straight Connector 113">
            <a:extLst>
              <a:ext uri="{FF2B5EF4-FFF2-40B4-BE49-F238E27FC236}">
                <a16:creationId xmlns:a16="http://schemas.microsoft.com/office/drawing/2014/main" id="{057BF534-719B-40E8-9E4A-60D22746DB4B}"/>
              </a:ext>
            </a:extLst>
          </p:cNvPr>
          <p:cNvCxnSpPr>
            <a:cxnSpLocks/>
          </p:cNvCxnSpPr>
          <p:nvPr/>
        </p:nvCxnSpPr>
        <p:spPr>
          <a:xfrm flipH="1">
            <a:off x="1505666" y="3096856"/>
            <a:ext cx="7699" cy="3100791"/>
          </a:xfrm>
          <a:prstGeom prst="line">
            <a:avLst/>
          </a:prstGeom>
          <a:ln>
            <a:solidFill>
              <a:srgbClr val="989897"/>
            </a:solidFill>
          </a:ln>
        </p:spPr>
        <p:style>
          <a:lnRef idx="1">
            <a:schemeClr val="accent1"/>
          </a:lnRef>
          <a:fillRef idx="0">
            <a:schemeClr val="accent1"/>
          </a:fillRef>
          <a:effectRef idx="0">
            <a:schemeClr val="accent1"/>
          </a:effectRef>
          <a:fontRef idx="minor">
            <a:schemeClr val="tx1"/>
          </a:fontRef>
        </p:style>
      </p:cxnSp>
      <p:sp>
        <p:nvSpPr>
          <p:cNvPr id="125" name="Text Box 55">
            <a:extLst>
              <a:ext uri="{FF2B5EF4-FFF2-40B4-BE49-F238E27FC236}">
                <a16:creationId xmlns:a16="http://schemas.microsoft.com/office/drawing/2014/main" id="{1F1282A4-2403-4100-B9C4-762C6F6A95BC}"/>
              </a:ext>
            </a:extLst>
          </p:cNvPr>
          <p:cNvSpPr txBox="1"/>
          <p:nvPr/>
        </p:nvSpPr>
        <p:spPr>
          <a:xfrm>
            <a:off x="6611934" y="5634620"/>
            <a:ext cx="1527810" cy="429474"/>
          </a:xfrm>
          <a:prstGeom prst="rect">
            <a:avLst/>
          </a:prstGeom>
          <a:solidFill>
            <a:schemeClr val="bg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contractual insurance payments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9" name="Text Box 55">
            <a:extLst>
              <a:ext uri="{FF2B5EF4-FFF2-40B4-BE49-F238E27FC236}">
                <a16:creationId xmlns:a16="http://schemas.microsoft.com/office/drawing/2014/main" id="{ECB3012D-5903-4E2D-B7AC-46EBD7EC7E87}"/>
              </a:ext>
            </a:extLst>
          </p:cNvPr>
          <p:cNvSpPr txBox="1"/>
          <p:nvPr/>
        </p:nvSpPr>
        <p:spPr>
          <a:xfrm>
            <a:off x="2093798" y="2490294"/>
            <a:ext cx="1279166" cy="349387"/>
          </a:xfrm>
          <a:prstGeom prst="rect">
            <a:avLst/>
          </a:prstGeom>
          <a:solidFill>
            <a:schemeClr val="bg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Budget allocation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1" name="Text Box 55">
            <a:extLst>
              <a:ext uri="{FF2B5EF4-FFF2-40B4-BE49-F238E27FC236}">
                <a16:creationId xmlns:a16="http://schemas.microsoft.com/office/drawing/2014/main" id="{29BA1579-720E-4BBF-8975-72BE244E41EF}"/>
              </a:ext>
            </a:extLst>
          </p:cNvPr>
          <p:cNvSpPr txBox="1"/>
          <p:nvPr/>
        </p:nvSpPr>
        <p:spPr>
          <a:xfrm>
            <a:off x="3223735" y="3355203"/>
            <a:ext cx="685007" cy="369709"/>
          </a:xfrm>
          <a:prstGeom prst="rect">
            <a:avLst/>
          </a:prstGeom>
          <a:solidFill>
            <a:schemeClr val="bg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800" dirty="0">
                <a:latin typeface="Arial" panose="020B0604020202020204" pitchFamily="34" charset="0"/>
                <a:ea typeface="Calibri" panose="020F0502020204030204" pitchFamily="34" charset="0"/>
                <a:cs typeface="Times New Roman" panose="02020603050405020304" pitchFamily="18" charset="0"/>
              </a:rPr>
              <a:t>Earmarked health funding</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1" name="Text Box 55">
            <a:extLst>
              <a:ext uri="{FF2B5EF4-FFF2-40B4-BE49-F238E27FC236}">
                <a16:creationId xmlns:a16="http://schemas.microsoft.com/office/drawing/2014/main" id="{29BA1579-720E-4BBF-8975-72BE244E41EF}"/>
              </a:ext>
            </a:extLst>
          </p:cNvPr>
          <p:cNvSpPr txBox="1"/>
          <p:nvPr/>
        </p:nvSpPr>
        <p:spPr>
          <a:xfrm>
            <a:off x="3338035" y="4545828"/>
            <a:ext cx="685007" cy="369709"/>
          </a:xfrm>
          <a:prstGeom prst="rect">
            <a:avLst/>
          </a:prstGeom>
          <a:solidFill>
            <a:schemeClr val="bg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800" dirty="0">
                <a:latin typeface="Arial" panose="020B0604020202020204" pitchFamily="34" charset="0"/>
                <a:ea typeface="Calibri" panose="020F0502020204030204" pitchFamily="34" charset="0"/>
                <a:cs typeface="Times New Roman" panose="02020603050405020304" pitchFamily="18" charset="0"/>
              </a:rPr>
              <a:t>Earmarked health funding</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4" name="Straight Connector 33"/>
          <p:cNvCxnSpPr>
            <a:endCxn id="13" idx="1"/>
          </p:cNvCxnSpPr>
          <p:nvPr/>
        </p:nvCxnSpPr>
        <p:spPr>
          <a:xfrm>
            <a:off x="1484956" y="3148390"/>
            <a:ext cx="550699"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36" name="Straight Connector 35"/>
          <p:cNvCxnSpPr/>
          <p:nvPr/>
        </p:nvCxnSpPr>
        <p:spPr>
          <a:xfrm>
            <a:off x="1508125" y="6205644"/>
            <a:ext cx="1704894" cy="13236"/>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endCxn id="76" idx="1"/>
          </p:cNvCxnSpPr>
          <p:nvPr/>
        </p:nvCxnSpPr>
        <p:spPr>
          <a:xfrm>
            <a:off x="1795543" y="3964385"/>
            <a:ext cx="1932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795543" y="3964385"/>
            <a:ext cx="0" cy="2233262"/>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64" idx="2"/>
          </p:cNvCxnSpPr>
          <p:nvPr/>
        </p:nvCxnSpPr>
        <p:spPr>
          <a:xfrm flipH="1">
            <a:off x="2604929" y="5278121"/>
            <a:ext cx="1" cy="956753"/>
          </a:xfrm>
          <a:prstGeom prst="line">
            <a:avLst/>
          </a:prstGeom>
        </p:spPr>
        <p:style>
          <a:lnRef idx="1">
            <a:schemeClr val="accent1"/>
          </a:lnRef>
          <a:fillRef idx="0">
            <a:schemeClr val="accent1"/>
          </a:fillRef>
          <a:effectRef idx="0">
            <a:schemeClr val="accent1"/>
          </a:effectRef>
          <a:fontRef idx="minor">
            <a:schemeClr val="tx1"/>
          </a:fontRef>
        </p:style>
      </p:cxnSp>
      <p:sp>
        <p:nvSpPr>
          <p:cNvPr id="80" name="Rectangle: Rounded Corners 11">
            <a:extLst>
              <a:ext uri="{FF2B5EF4-FFF2-40B4-BE49-F238E27FC236}">
                <a16:creationId xmlns:a16="http://schemas.microsoft.com/office/drawing/2014/main" id="{16B93899-C589-41C2-A8C7-9C294A1C43D9}"/>
              </a:ext>
            </a:extLst>
          </p:cNvPr>
          <p:cNvSpPr/>
          <p:nvPr/>
        </p:nvSpPr>
        <p:spPr>
          <a:xfrm>
            <a:off x="2887975" y="1001149"/>
            <a:ext cx="2130742" cy="485748"/>
          </a:xfrm>
          <a:prstGeom prst="roundRect">
            <a:avLst/>
          </a:prstGeom>
          <a:solidFill>
            <a:srgbClr val="14374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dirty="0" smtClean="0">
                <a:effectLst/>
                <a:ea typeface="Calibri" panose="020F0502020204030204" pitchFamily="34" charset="0"/>
                <a:cs typeface="Times New Roman" panose="02020603050405020304" pitchFamily="18" charset="0"/>
              </a:rPr>
              <a:t>Government of Georgia</a:t>
            </a:r>
            <a:endParaRPr lang="en-US" sz="1400" dirty="0">
              <a:effectLst/>
              <a:ea typeface="Calibri" panose="020F0502020204030204" pitchFamily="34" charset="0"/>
              <a:cs typeface="Times New Roman" panose="02020603050405020304" pitchFamily="18" charset="0"/>
            </a:endParaRPr>
          </a:p>
        </p:txBody>
      </p:sp>
      <p:cxnSp>
        <p:nvCxnSpPr>
          <p:cNvPr id="57" name="Straight Arrow Connector 56"/>
          <p:cNvCxnSpPr/>
          <p:nvPr/>
        </p:nvCxnSpPr>
        <p:spPr>
          <a:xfrm>
            <a:off x="3372964" y="1522936"/>
            <a:ext cx="0" cy="4405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55684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5150&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1&lt;/m_strFormatTime&gt;&lt;m_yearfmt&gt;&lt;begin val=&quot;0&quot;/&gt;&lt;end val=&quot;4&quot;/&gt;&lt;/m_yearfmt&gt;&lt;/m_precDefaultMonth&gt;&lt;m_precDefaultWeek&gt;&lt;m_bNumberIsYear val=&quot;0&quot;/&gt;&lt;m_strFormatTime&gt;%d.&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3&quot;&gt;&lt;elem m_fUsage=&quot;1.89999999999999991118E+00&quot;&gt;&lt;m_msothmcolidx val=&quot;0&quot;/&gt;&lt;m_rgb r=&quot;21&quot; g=&quot;09&quot; b=&quot;FD&quot;/&gt;&lt;m_nBrightness val=&quot;0&quot;/&gt;&lt;/elem&gt;&lt;elem m_fUsage=&quot;1.38509999999999999787E+00&quot;&gt;&lt;m_msothmcolidx val=&quot;0&quot;/&gt;&lt;m_rgb r=&quot;D3&quot; g=&quot;EF&quot; b=&quot;AD&quot;/&gt;&lt;m_nBrightness val=&quot;0&quot;/&gt;&lt;/elem&gt;&lt;elem m_fUsage=&quot;8.10000000000000053291E-01&quot;&gt;&lt;m_msothmcolidx val=&quot;0&quot;/&gt;&lt;m_rgb r=&quot;FF&quot; g=&quot;00&quot; b=&quot;00&quot;/&gt;&lt;m_nBrightness val=&quot;0&quot;/&gt;&lt;/elem&gt;&lt;/m_vecMRU&gt;&lt;/m_mruColor&gt;&lt;m_eweekdayFirstOfWeek val=&quot;1&quot;/&gt;&lt;m_eweekdayFirstOfWorkweek val=&quot;2&quot;/&gt;&lt;m_eweekdayFirstOfWeekend val=&quot;7&quot;/&gt;&lt;/CPresentation&gt;&lt;/root&gt;"/>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869cpuL2BuYql9QQ8EOZs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dLlPziBObvWyMozq9dXVj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xSWoAbbDRUL9cQ.7xDEZpw"/>
</p:tagLst>
</file>

<file path=ppt/theme/theme1.xml><?xml version="1.0" encoding="utf-8"?>
<a:theme xmlns:a="http://schemas.openxmlformats.org/drawingml/2006/main" name="R4D_StandardTemplate_MAC">
  <a:themeElements>
    <a:clrScheme name="LNCT Theme">
      <a:dk1>
        <a:srgbClr val="313231"/>
      </a:dk1>
      <a:lt1>
        <a:srgbClr val="F7F7F7"/>
      </a:lt1>
      <a:dk2>
        <a:srgbClr val="BFBFBF"/>
      </a:dk2>
      <a:lt2>
        <a:srgbClr val="FFFFFF"/>
      </a:lt2>
      <a:accent1>
        <a:srgbClr val="A80A4B"/>
      </a:accent1>
      <a:accent2>
        <a:srgbClr val="E47D25"/>
      </a:accent2>
      <a:accent3>
        <a:srgbClr val="636466"/>
      </a:accent3>
      <a:accent4>
        <a:srgbClr val="313231"/>
      </a:accent4>
      <a:accent5>
        <a:srgbClr val="FC000B"/>
      </a:accent5>
      <a:accent6>
        <a:srgbClr val="BDC5C7"/>
      </a:accent6>
      <a:hlink>
        <a:srgbClr val="E47D25"/>
      </a:hlink>
      <a:folHlink>
        <a:srgbClr val="A75E1E"/>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OW-Author xmlns="2af4539b-39f3-4771-ac1a-16de5a20c394">
      <UserInfo>
        <DisplayName/>
        <AccountId xsi:nil="true"/>
        <AccountType/>
      </UserInfo>
    </OW-Author>
    <OW-BriefDescription xmlns="2af4539b-39f3-4771-ac1a-16de5a20c394" xsi:nil="true"/>
    <kd16009dc51444af92aa78db77815af5 xmlns="2af4539b-39f3-4771-ac1a-16de5a20c394">
      <Terms xmlns="http://schemas.microsoft.com/office/infopath/2007/PartnerControls">
        <TermInfo xmlns="http://schemas.microsoft.com/office/infopath/2007/PartnerControls">
          <TermName xmlns="http://schemas.microsoft.com/office/infopath/2007/PartnerControls">Communications</TermName>
          <TermId xmlns="http://schemas.microsoft.com/office/infopath/2007/PartnerControls">d8600aaf-13ee-4a11-996f-f272b3ac4916</TermId>
        </TermInfo>
      </Terms>
    </kd16009dc51444af92aa78db77815af5>
    <TaxCatchAll xmlns="2af4539b-39f3-4771-ac1a-16de5a20c394">
      <Value>8</Value>
    </TaxCatchAll>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OW-Document" ma:contentTypeID="0x010100C4C8B401AAE50B4896808F1C5415D9AD007C27743072DFDD458C10732A45EA6922" ma:contentTypeVersion="16" ma:contentTypeDescription="Create a new document." ma:contentTypeScope="" ma:versionID="fdb789e6650ea4986f20f140d5771976">
  <xsd:schema xmlns:xsd="http://www.w3.org/2001/XMLSchema" xmlns:xs="http://www.w3.org/2001/XMLSchema" xmlns:p="http://schemas.microsoft.com/office/2006/metadata/properties" xmlns:ns1="http://schemas.microsoft.com/sharepoint/v3" xmlns:ns2="2af4539b-39f3-4771-ac1a-16de5a20c394" xmlns:ns3="768c69c3-fa35-427a-bd39-62ed8a1a923f" targetNamespace="http://schemas.microsoft.com/office/2006/metadata/properties" ma:root="true" ma:fieldsID="1f13321f55a012b5aa35eccba06ae69c" ns1:_="" ns2:_="" ns3:_="">
    <xsd:import namespace="http://schemas.microsoft.com/sharepoint/v3"/>
    <xsd:import namespace="2af4539b-39f3-4771-ac1a-16de5a20c394"/>
    <xsd:import namespace="768c69c3-fa35-427a-bd39-62ed8a1a923f"/>
    <xsd:element name="properties">
      <xsd:complexType>
        <xsd:sequence>
          <xsd:element name="documentManagement">
            <xsd:complexType>
              <xsd:all>
                <xsd:element ref="ns2:kd16009dc51444af92aa78db77815af5" minOccurs="0"/>
                <xsd:element ref="ns2:TaxCatchAll" minOccurs="0"/>
                <xsd:element ref="ns2:TaxCatchAllLabel" minOccurs="0"/>
                <xsd:element ref="ns2:OW-Author" minOccurs="0"/>
                <xsd:element ref="ns2:OW-BriefDescription"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EventHashCode" minOccurs="0"/>
                <xsd:element ref="ns3:MediaServiceGenerationTime" minOccurs="0"/>
                <xsd:element ref="ns2:SharedWithUsers" minOccurs="0"/>
                <xsd:element ref="ns2:SharedWithDetail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af4539b-39f3-4771-ac1a-16de5a20c394" elementFormDefault="qualified">
    <xsd:import namespace="http://schemas.microsoft.com/office/2006/documentManagement/types"/>
    <xsd:import namespace="http://schemas.microsoft.com/office/infopath/2007/PartnerControls"/>
    <xsd:element name="kd16009dc51444af92aa78db77815af5" ma:index="8" nillable="true" ma:taxonomy="true" ma:internalName="kd16009dc51444af92aa78db77815af5" ma:taxonomyFieldName="OW_x002d_Topics" ma:displayName="OW-Topics" ma:default="123;#Health|dc69edcd-43cc-4690-a0cd-73f1415cf1ed" ma:fieldId="{4d16009d-c514-44af-92aa-78db77815af5}" ma:taxonomyMulti="true" ma:sspId="99a65aa6-ac8d-46e4-9aa8-b40f8e8101fc" ma:termSetId="a91bfab0-4954-4226-aefc-bfb926849851"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32858f98-1365-490f-9ce0-cc7840cd00c3}" ma:internalName="TaxCatchAll" ma:showField="CatchAllData" ma:web="2af4539b-39f3-4771-ac1a-16de5a20c394">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32858f98-1365-490f-9ce0-cc7840cd00c3}" ma:internalName="TaxCatchAllLabel" ma:readOnly="true" ma:showField="CatchAllDataLabel" ma:web="2af4539b-39f3-4771-ac1a-16de5a20c394">
      <xsd:complexType>
        <xsd:complexContent>
          <xsd:extension base="dms:MultiChoiceLookup">
            <xsd:sequence>
              <xsd:element name="Value" type="dms:Lookup" maxOccurs="unbounded" minOccurs="0" nillable="true"/>
            </xsd:sequence>
          </xsd:extension>
        </xsd:complexContent>
      </xsd:complexType>
    </xsd:element>
    <xsd:element name="OW-Author" ma:index="12" nillable="true" ma:displayName="OW-Author" ma:list="UserInfo" ma:SharePointGroup="0" ma:internalName="OW_x002d_Auth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W-BriefDescription" ma:index="13" nillable="true" ma:displayName="OW-Brief Description" ma:internalName="OW_x002d_BriefDescription">
      <xsd:simpleType>
        <xsd:restriction base="dms:Note">
          <xsd:maxLength value="255"/>
        </xsd:restriction>
      </xsd:simple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68c69c3-fa35-427a-bd39-62ed8a1a923f" elementFormDefault="qualified">
    <xsd:import namespace="http://schemas.microsoft.com/office/2006/documentManagement/types"/>
    <xsd:import namespace="http://schemas.microsoft.com/office/infopath/2007/PartnerControls"/>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Tags" ma:index="16" nillable="true" ma:displayName="MediaServiceAutoTags" ma:internalName="MediaServiceAutoTags"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Location" ma:index="19" nillable="true" ma:displayName="MediaServiceLocation" ma:internalName="MediaServiceLocation"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8F70BE-E4CC-4D73-8BA0-08FE658F0A94}">
  <ds:schemaRefs>
    <ds:schemaRef ds:uri="http://schemas.microsoft.com/sharepoint/v3"/>
    <ds:schemaRef ds:uri="http://purl.org/dc/elements/1.1/"/>
    <ds:schemaRef ds:uri="http://schemas.microsoft.com/office/2006/metadata/properties"/>
    <ds:schemaRef ds:uri="http://schemas.microsoft.com/office/infopath/2007/PartnerControls"/>
    <ds:schemaRef ds:uri="http://purl.org/dc/terms/"/>
    <ds:schemaRef ds:uri="http://schemas.openxmlformats.org/package/2006/metadata/core-properties"/>
    <ds:schemaRef ds:uri="768c69c3-fa35-427a-bd39-62ed8a1a923f"/>
    <ds:schemaRef ds:uri="http://schemas.microsoft.com/office/2006/documentManagement/types"/>
    <ds:schemaRef ds:uri="2af4539b-39f3-4771-ac1a-16de5a20c394"/>
    <ds:schemaRef ds:uri="http://www.w3.org/XML/1998/namespace"/>
    <ds:schemaRef ds:uri="http://purl.org/dc/dcmitype/"/>
  </ds:schemaRefs>
</ds:datastoreItem>
</file>

<file path=customXml/itemProps2.xml><?xml version="1.0" encoding="utf-8"?>
<ds:datastoreItem xmlns:ds="http://schemas.openxmlformats.org/officeDocument/2006/customXml" ds:itemID="{622DF4FB-3862-44CE-9A6B-693D610474C9}">
  <ds:schemaRefs>
    <ds:schemaRef ds:uri="http://schemas.microsoft.com/sharepoint/v3/contenttype/forms"/>
  </ds:schemaRefs>
</ds:datastoreItem>
</file>

<file path=customXml/itemProps3.xml><?xml version="1.0" encoding="utf-8"?>
<ds:datastoreItem xmlns:ds="http://schemas.openxmlformats.org/officeDocument/2006/customXml" ds:itemID="{BA3F38F1-6D95-4FB0-AA66-F6C4A8E16A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af4539b-39f3-4771-ac1a-16de5a20c394"/>
    <ds:schemaRef ds:uri="768c69c3-fa35-427a-bd39-62ed8a1a92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25840</TotalTime>
  <Words>905</Words>
  <Application>Microsoft Office PowerPoint</Application>
  <PresentationFormat>A3 Paper (297x420 mm)</PresentationFormat>
  <Paragraphs>168</Paragraphs>
  <Slides>3</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vt:i4>
      </vt:variant>
    </vt:vector>
  </HeadingPairs>
  <TitlesOfParts>
    <vt:vector size="13" baseType="lpstr">
      <vt:lpstr>ＭＳ Ｐゴシック</vt:lpstr>
      <vt:lpstr>Arial</vt:lpstr>
      <vt:lpstr>Calibri</vt:lpstr>
      <vt:lpstr>Museo Sans 300</vt:lpstr>
      <vt:lpstr>Museo Slab 300</vt:lpstr>
      <vt:lpstr>Sylfaen</vt:lpstr>
      <vt:lpstr>Times New Roman</vt:lpstr>
      <vt:lpstr>Wingdings</vt:lpstr>
      <vt:lpstr>R4D_StandardTemplate_MAC</vt:lpstr>
      <vt:lpstr>think-cell Slide</vt:lpstr>
      <vt:lpstr>PowerPoint Presentation</vt:lpstr>
      <vt:lpstr>IV. Routine Immunization Budget – Line Items and Sources</vt:lpstr>
      <vt:lpstr>V. Funding Flows for Immunization - Illustrative Diagram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R4D PowerPoint Template</dc:title>
  <dc:creator>R4D17</dc:creator>
  <cp:lastModifiedBy>Ekaterine Adamia</cp:lastModifiedBy>
  <cp:revision>516</cp:revision>
  <cp:lastPrinted>2019-06-12T07:57:35Z</cp:lastPrinted>
  <dcterms:created xsi:type="dcterms:W3CDTF">2013-09-25T20:04:22Z</dcterms:created>
  <dcterms:modified xsi:type="dcterms:W3CDTF">2019-06-19T15:22:12Z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0x010100C4C8B401AAE50B4896808F1C5415D9AD007C27743072DFDD458C10732A45EA6922</vt:lpwstr>
  </property>
  <property fmtid="{D5CDD505-2E9C-101B-9397-08002B2CF9AE}" pid="3" name="OW-Topics">
    <vt:lpwstr>8;#Communications|d8600aaf-13ee-4a11-996f-f272b3ac4916</vt:lpwstr>
  </property>
  <property fmtid="{D5CDD505-2E9C-101B-9397-08002B2CF9AE}" pid="4" name="AuthorIds_UIVersion_512">
    <vt:lpwstr>1679</vt:lpwstr>
  </property>
</Properties>
</file>